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8"/>
  </p:notesMasterIdLst>
  <p:sldIdLst>
    <p:sldId id="282" r:id="rId2"/>
    <p:sldId id="256" r:id="rId3"/>
    <p:sldId id="267" r:id="rId4"/>
    <p:sldId id="268" r:id="rId5"/>
    <p:sldId id="270" r:id="rId6"/>
    <p:sldId id="269" r:id="rId7"/>
    <p:sldId id="301" r:id="rId8"/>
    <p:sldId id="302" r:id="rId9"/>
    <p:sldId id="303" r:id="rId10"/>
    <p:sldId id="300" r:id="rId11"/>
    <p:sldId id="273" r:id="rId12"/>
    <p:sldId id="292" r:id="rId13"/>
    <p:sldId id="299" r:id="rId14"/>
    <p:sldId id="304" r:id="rId15"/>
    <p:sldId id="306" r:id="rId16"/>
    <p:sldId id="307" r:id="rId17"/>
    <p:sldId id="308" r:id="rId18"/>
    <p:sldId id="275" r:id="rId19"/>
    <p:sldId id="283" r:id="rId20"/>
    <p:sldId id="295" r:id="rId21"/>
    <p:sldId id="296" r:id="rId22"/>
    <p:sldId id="293" r:id="rId23"/>
    <p:sldId id="309" r:id="rId24"/>
    <p:sldId id="310" r:id="rId25"/>
    <p:sldId id="305" r:id="rId26"/>
    <p:sldId id="276" r:id="rId2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0"/>
            <p14:sldId id="269"/>
            <p14:sldId id="301"/>
            <p14:sldId id="302"/>
            <p14:sldId id="303"/>
            <p14:sldId id="300"/>
            <p14:sldId id="273"/>
            <p14:sldId id="292"/>
            <p14:sldId id="299"/>
            <p14:sldId id="304"/>
            <p14:sldId id="306"/>
            <p14:sldId id="307"/>
            <p14:sldId id="308"/>
            <p14:sldId id="275"/>
            <p14:sldId id="283"/>
            <p14:sldId id="295"/>
            <p14:sldId id="296"/>
            <p14:sldId id="293"/>
            <p14:sldId id="309"/>
            <p14:sldId id="310"/>
            <p14:sldId id="30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91744" autoAdjust="0"/>
  </p:normalViewPr>
  <p:slideViewPr>
    <p:cSldViewPr snapToGrid="0" showGuides="1">
      <p:cViewPr varScale="1">
        <p:scale>
          <a:sx n="102" d="100"/>
          <a:sy n="102" d="100"/>
        </p:scale>
        <p:origin x="978" y="1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2019-12-18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극복을 통한 성취감은 극복해야하는 대상이 크면 클 수록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죽음은 이점에 집중한다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29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어떻게 죽음을 받아들이게 되는가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ko-KR" altLang="en-US" dirty="0"/>
              <a:t>일반 게임은 캐릭터가 성장한다면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유저가 성장하게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죽음이후 플레이어는 재시도를 통해 이전 플레이어와는 다른 상향된 숙련도와 이해도를 가진 존재가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40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21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3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673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로그라이크와</a:t>
            </a:r>
            <a:r>
              <a:rPr lang="ko-KR" altLang="en-US" dirty="0"/>
              <a:t> </a:t>
            </a:r>
            <a:r>
              <a:rPr lang="ko-KR" altLang="en-US" dirty="0" err="1"/>
              <a:t>로그라이트를</a:t>
            </a:r>
            <a:r>
              <a:rPr lang="ko-KR" altLang="en-US" dirty="0"/>
              <a:t> 구분하는 기준을 설명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배치 가 이상함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로그라이크와</a:t>
            </a:r>
            <a:r>
              <a:rPr lang="ko-KR" altLang="en-US" dirty="0"/>
              <a:t> </a:t>
            </a:r>
            <a:r>
              <a:rPr lang="ko-KR" altLang="en-US" dirty="0" err="1"/>
              <a:t>로그라이트의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 </a:t>
            </a:r>
            <a:r>
              <a:rPr lang="ko-KR" altLang="en-US" dirty="0" err="1"/>
              <a:t>모달</a:t>
            </a:r>
            <a:r>
              <a:rPr lang="ko-KR" altLang="en-US" dirty="0"/>
              <a:t> 형식이나 다른 요소들이 </a:t>
            </a:r>
            <a:r>
              <a:rPr lang="ko-KR" altLang="en-US" dirty="0" err="1"/>
              <a:t>로그라이크를</a:t>
            </a:r>
            <a:r>
              <a:rPr lang="ko-KR" altLang="en-US" dirty="0"/>
              <a:t> 설명하는데 필요한가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시간이 많이 지났는데 변경된 요소는 없는가</a:t>
            </a:r>
            <a:r>
              <a:rPr lang="en-US" altLang="ko-KR" dirty="0"/>
              <a:t>?&gt;\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80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3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9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59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두개 줄이고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r.battle.net/forums/ko/d3/topic/138692993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585879"/>
              </p:ext>
            </p:extLst>
          </p:nvPr>
        </p:nvGraphicFramePr>
        <p:xfrm>
          <a:off x="838200" y="808038"/>
          <a:ext cx="10515597" cy="430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~12.18()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AD1C7-559C-4C53-80C0-50146829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67E68-C625-44FB-A1C8-AFD454111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45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BC9D9F-0C03-4007-AB35-683165AB8B8C}"/>
              </a:ext>
            </a:extLst>
          </p:cNvPr>
          <p:cNvSpPr/>
          <p:nvPr/>
        </p:nvSpPr>
        <p:spPr>
          <a:xfrm>
            <a:off x="446165" y="923601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3667125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F55DB6-F662-47E4-919F-C6E939C289C0}"/>
              </a:ext>
            </a:extLst>
          </p:cNvPr>
          <p:cNvSpPr/>
          <p:nvPr/>
        </p:nvSpPr>
        <p:spPr>
          <a:xfrm>
            <a:off x="6185648" y="923601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3667125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1095082"/>
            <a:ext cx="4030655" cy="22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38224" y="2992710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엔터</a:t>
            </a:r>
            <a:r>
              <a:rPr lang="ko-KR" altLang="en-US" sz="1400" dirty="0"/>
              <a:t> 더 건전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4748030" y="569935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던 그리드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2" y="3833991"/>
            <a:ext cx="4030152" cy="226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죽음이라는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10">
            <a:extLst>
              <a:ext uri="{FF2B5EF4-FFF2-40B4-BE49-F238E27FC236}">
                <a16:creationId xmlns:a16="http://schemas.microsoft.com/office/drawing/2014/main" id="{86759807-A96A-4348-836B-071E65ED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31" y="5271221"/>
            <a:ext cx="978499" cy="9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3AA09B-28DD-4DAD-9EAC-5EC69465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05" y="5370678"/>
            <a:ext cx="908731" cy="9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88872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12F6E7-1AF6-42C7-A4D2-FC25852BAB54}"/>
              </a:ext>
            </a:extLst>
          </p:cNvPr>
          <p:cNvGrpSpPr/>
          <p:nvPr/>
        </p:nvGrpSpPr>
        <p:grpSpPr>
          <a:xfrm>
            <a:off x="479485" y="3423111"/>
            <a:ext cx="5554384" cy="1531470"/>
            <a:chOff x="479485" y="3460568"/>
            <a:chExt cx="5554384" cy="1531470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0AF78AD-498C-4999-BF4E-B7F61EB27725}"/>
                </a:ext>
              </a:extLst>
            </p:cNvPr>
            <p:cNvSpPr/>
            <p:nvPr/>
          </p:nvSpPr>
          <p:spPr>
            <a:xfrm>
              <a:off x="479485" y="3460568"/>
              <a:ext cx="5554384" cy="1531470"/>
            </a:xfrm>
            <a:prstGeom prst="roundRect">
              <a:avLst>
                <a:gd name="adj" fmla="val 201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EE00B6-0107-4BE0-8674-88AEF2269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6" t="11056" r="9663" b="13121"/>
            <a:stretch/>
          </p:blipFill>
          <p:spPr bwMode="auto">
            <a:xfrm>
              <a:off x="4338804" y="3667509"/>
              <a:ext cx="947033" cy="880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96B26FBA-E89A-4FD5-B35C-A7374B4AAC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35"/>
            <a:stretch/>
          </p:blipFill>
          <p:spPr bwMode="auto">
            <a:xfrm>
              <a:off x="2788633" y="3626963"/>
              <a:ext cx="1054897" cy="981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3C07893-F72F-435C-8356-1A84B8688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67" y="3684464"/>
              <a:ext cx="1030054" cy="1030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1A79C4-BC69-4514-896E-C1958895DF4F}"/>
                </a:ext>
              </a:extLst>
            </p:cNvPr>
            <p:cNvSpPr txBox="1"/>
            <p:nvPr/>
          </p:nvSpPr>
          <p:spPr>
            <a:xfrm>
              <a:off x="2954822" y="4660831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성장 지연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C0493D7-45DA-4A10-8ED3-3FFEB1D820ED}"/>
                </a:ext>
              </a:extLst>
            </p:cNvPr>
            <p:cNvSpPr txBox="1"/>
            <p:nvPr/>
          </p:nvSpPr>
          <p:spPr>
            <a:xfrm>
              <a:off x="4228209" y="4544580"/>
              <a:ext cx="1140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플레이 시간</a:t>
              </a:r>
              <a:r>
                <a:rPr lang="en-US" altLang="ko-KR" sz="1000" dirty="0"/>
                <a:t>, </a:t>
              </a:r>
            </a:p>
            <a:p>
              <a:r>
                <a:rPr lang="ko-KR" altLang="en-US" sz="1000" dirty="0"/>
                <a:t>투자 노동력 증가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D6A6D2-777E-4D17-8838-2BCE011BE8B7}"/>
                </a:ext>
              </a:extLst>
            </p:cNvPr>
            <p:cNvSpPr txBox="1"/>
            <p:nvPr/>
          </p:nvSpPr>
          <p:spPr>
            <a:xfrm>
              <a:off x="1094715" y="4697602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불쾌</a:t>
              </a:r>
            </a:p>
          </p:txBody>
        </p:sp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4E5675CE-3A9A-43CC-98AC-48A8E202391E}"/>
                </a:ext>
              </a:extLst>
            </p:cNvPr>
            <p:cNvSpPr/>
            <p:nvPr/>
          </p:nvSpPr>
          <p:spPr>
            <a:xfrm>
              <a:off x="1913200" y="3940715"/>
              <a:ext cx="748710" cy="5085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BD4ADE5F-53B1-4AEA-A5A6-01A13201F7C5}"/>
              </a:ext>
            </a:extLst>
          </p:cNvPr>
          <p:cNvSpPr/>
          <p:nvPr/>
        </p:nvSpPr>
        <p:spPr>
          <a:xfrm>
            <a:off x="4834660" y="413944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영원한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세이브 </a:t>
            </a:r>
            <a:r>
              <a:rPr lang="ko-KR" altLang="en-US" sz="1200" dirty="0" err="1">
                <a:solidFill>
                  <a:schemeClr val="tx1"/>
                </a:solidFill>
              </a:rPr>
              <a:t>포이트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죽으면 캐릭터가 삭제되거나 초기화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캐릭터의 성장을 위해 들였던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숙련도에 비해 낮은 과정을 반복적으로 플레이 해야 하는 지루함 때문에 죽음의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높은 긴장과 이완을 오가며 숙련도 성장을 시각적으로 확인할 수 있어 몰입이 생기며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큰 페널티 만큼 극복 시 얻는 성취감이 다른 게임에 비해 높기 때문에 플레이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533676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120314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1986400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02193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563687" y="3768905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1441836" y="4701110"/>
            <a:ext cx="3223725" cy="1255218"/>
            <a:chOff x="1253577" y="4513276"/>
            <a:chExt cx="3223725" cy="1255218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77" y="4959465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6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39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게임은 세이브 포인트를 통해 다양한 스토리와 상황을 경험할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죽음은 잃는 것에 대한 페널티가 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때문에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선택의 순간에 신중함을 요구하게 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7" name="Picture 2">
                <a:extLst>
                  <a:ext uri="{FF2B5EF4-FFF2-40B4-BE49-F238E27FC236}">
                    <a16:creationId xmlns:a16="http://schemas.microsoft.com/office/drawing/2014/main" id="{C18C717C-D00F-4C05-9D51-0EC55583EC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597" y="4692519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6">
                <a:extLst>
                  <a:ext uri="{FF2B5EF4-FFF2-40B4-BE49-F238E27FC236}">
                    <a16:creationId xmlns:a16="http://schemas.microsoft.com/office/drawing/2014/main" id="{4C7B1BD8-61CB-4AC1-AC62-7A5EC4C316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713" y="4604763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ECA2BFC-D16D-4B84-8147-ECD8D2095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278" y="5011221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16">
                <a:extLst>
                  <a:ext uri="{FF2B5EF4-FFF2-40B4-BE49-F238E27FC236}">
                    <a16:creationId xmlns:a16="http://schemas.microsoft.com/office/drawing/2014/main" id="{2EA0722F-1681-45AB-A926-DF697F59C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10" y="4533540"/>
                <a:ext cx="646060" cy="64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하지만 완벽하지만 않은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게임을 반복적으로 플레이하다 보면 결과적으로 지루해질 수 밖에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플레이가 가능한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플레이 경험을 느끼게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덕분에 게임의 수명이 싱글 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패키지 게임과 달리 길어질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매번 반복적으로 플레이하는 지루함을 새로운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D50EA1-5706-4A6E-B881-35FD6F892110}"/>
              </a:ext>
            </a:extLst>
          </p:cNvPr>
          <p:cNvGrpSpPr/>
          <p:nvPr/>
        </p:nvGrpSpPr>
        <p:grpSpPr>
          <a:xfrm>
            <a:off x="6256440" y="4341973"/>
            <a:ext cx="2282992" cy="2161168"/>
            <a:chOff x="6256440" y="4341973"/>
            <a:chExt cx="2282992" cy="21611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7C0E3E-4239-4495-8D64-3FB90F88FFA2}"/>
                </a:ext>
              </a:extLst>
            </p:cNvPr>
            <p:cNvGrpSpPr/>
            <p:nvPr/>
          </p:nvGrpSpPr>
          <p:grpSpPr>
            <a:xfrm>
              <a:off x="6265824" y="4341973"/>
              <a:ext cx="2264223" cy="1105239"/>
              <a:chOff x="6353155" y="4253029"/>
              <a:chExt cx="4674671" cy="228185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0DA80A2-BD2B-486A-A3F5-87DA89657268}"/>
                  </a:ext>
                </a:extLst>
              </p:cNvPr>
              <p:cNvGrpSpPr/>
              <p:nvPr/>
            </p:nvGrpSpPr>
            <p:grpSpPr>
              <a:xfrm>
                <a:off x="6724678" y="4253029"/>
                <a:ext cx="4303148" cy="2281857"/>
                <a:chOff x="958571" y="4253029"/>
                <a:chExt cx="4303148" cy="22818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0A9B5C1-E336-48CC-85EA-6029121CA846}"/>
                    </a:ext>
                  </a:extLst>
                </p:cNvPr>
                <p:cNvGrpSpPr/>
                <p:nvPr/>
              </p:nvGrpSpPr>
              <p:grpSpPr>
                <a:xfrm>
                  <a:off x="1447836" y="4253029"/>
                  <a:ext cx="3813883" cy="2281857"/>
                  <a:chOff x="1447836" y="4253029"/>
                  <a:chExt cx="3813883" cy="2281857"/>
                </a:xfrm>
              </p:grpSpPr>
              <p:pic>
                <p:nvPicPr>
                  <p:cNvPr id="82" name="Picture 16">
                    <a:extLst>
                      <a:ext uri="{FF2B5EF4-FFF2-40B4-BE49-F238E27FC236}">
                        <a16:creationId xmlns:a16="http://schemas.microsoft.com/office/drawing/2014/main" id="{8FA7F68C-E45D-49BC-B10C-F2D74F3CB4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1447836" y="5179921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16">
                    <a:extLst>
                      <a:ext uri="{FF2B5EF4-FFF2-40B4-BE49-F238E27FC236}">
                        <a16:creationId xmlns:a16="http://schemas.microsoft.com/office/drawing/2014/main" id="{1CBC695C-23C8-4B29-B397-CE170A4904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3049134" y="4253029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" name="Picture 20">
                  <a:extLst>
                    <a:ext uri="{FF2B5EF4-FFF2-40B4-BE49-F238E27FC236}">
                      <a16:creationId xmlns:a16="http://schemas.microsoft.com/office/drawing/2014/main" id="{23BBF265-57CB-48E1-8175-B5A354CDF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8571" y="5485686"/>
                  <a:ext cx="1018791" cy="1018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8">
                  <a:extLst>
                    <a:ext uri="{FF2B5EF4-FFF2-40B4-BE49-F238E27FC236}">
                      <a16:creationId xmlns:a16="http://schemas.microsoft.com/office/drawing/2014/main" id="{CC299B96-438A-47AA-AFE1-888A2724D0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2876106" y="4529422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0">
                  <a:extLst>
                    <a:ext uri="{FF2B5EF4-FFF2-40B4-BE49-F238E27FC236}">
                      <a16:creationId xmlns:a16="http://schemas.microsoft.com/office/drawing/2014/main" id="{14DAAE8F-A08C-466E-B7ED-95FCB4729B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6" t="10291" r="12000" b="12706"/>
                <a:stretch/>
              </p:blipFill>
              <p:spPr bwMode="auto">
                <a:xfrm>
                  <a:off x="3876278" y="5370651"/>
                  <a:ext cx="392261" cy="40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12">
                  <a:extLst>
                    <a:ext uri="{FF2B5EF4-FFF2-40B4-BE49-F238E27FC236}">
                      <a16:creationId xmlns:a16="http://schemas.microsoft.com/office/drawing/2014/main" id="{22ACA646-034E-4D9C-9CA3-BD5821B45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4567101" y="4943468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8">
                  <a:extLst>
                    <a:ext uri="{FF2B5EF4-FFF2-40B4-BE49-F238E27FC236}">
                      <a16:creationId xmlns:a16="http://schemas.microsoft.com/office/drawing/2014/main" id="{0B8D1C8C-7F3E-4000-B432-539698C16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3049134" y="5825013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F4008B-A633-45EE-AD15-A504EF64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2096590" y="4717024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E58FBE6D-73C1-46D1-AF24-CE37DF56EBB9}"/>
                  </a:ext>
                </a:extLst>
              </p:cNvPr>
              <p:cNvSpPr/>
              <p:nvPr/>
            </p:nvSpPr>
            <p:spPr>
              <a:xfrm>
                <a:off x="6353155" y="4593043"/>
                <a:ext cx="1413747" cy="650499"/>
              </a:xfrm>
              <a:prstGeom prst="wedgeRoundRectCallout">
                <a:avLst>
                  <a:gd name="adj1" fmla="val -1294"/>
                  <a:gd name="adj2" fmla="val 8007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전 이랑 다른데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??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1B3B90-CA0B-4A77-95F5-43B16C7BB92C}"/>
                </a:ext>
              </a:extLst>
            </p:cNvPr>
            <p:cNvGrpSpPr/>
            <p:nvPr/>
          </p:nvGrpSpPr>
          <p:grpSpPr>
            <a:xfrm>
              <a:off x="6256440" y="5387164"/>
              <a:ext cx="2282992" cy="1115977"/>
              <a:chOff x="548295" y="4253029"/>
              <a:chExt cx="4713424" cy="230402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2333AD-714D-471D-9519-0D88A8D51108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B7A6EB4A-0EBD-4600-9885-2C47DF958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6">
                  <a:extLst>
                    <a:ext uri="{FF2B5EF4-FFF2-40B4-BE49-F238E27FC236}">
                      <a16:creationId xmlns:a16="http://schemas.microsoft.com/office/drawing/2014/main" id="{FE999A68-4EB6-455B-B5CC-03A56AAA74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A6B8697E-F685-4B5E-8BE3-BD26A1C3A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665639" y="4575406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0">
                <a:extLst>
                  <a:ext uri="{FF2B5EF4-FFF2-40B4-BE49-F238E27FC236}">
                    <a16:creationId xmlns:a16="http://schemas.microsoft.com/office/drawing/2014/main" id="{D8ACBA68-C8E3-4385-9911-08AFB4E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268160" y="5673445"/>
                <a:ext cx="757953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2">
                <a:extLst>
                  <a:ext uri="{FF2B5EF4-FFF2-40B4-BE49-F238E27FC236}">
                    <a16:creationId xmlns:a16="http://schemas.microsoft.com/office/drawing/2014/main" id="{3ACDBC5D-E2AB-4686-83DF-D5E52B621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36581A3-451E-4177-830F-B6037D03622E}"/>
                  </a:ext>
                </a:extLst>
              </p:cNvPr>
              <p:cNvSpPr/>
              <p:nvPr/>
            </p:nvSpPr>
            <p:spPr>
              <a:xfrm>
                <a:off x="695325" y="4729807"/>
                <a:ext cx="1413747" cy="650499"/>
              </a:xfrm>
              <a:prstGeom prst="wedgeRoundRectCallout">
                <a:avLst>
                  <a:gd name="adj1" fmla="val -20833"/>
                  <a:gd name="adj2" fmla="val 756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아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..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지루해</a:t>
                </a: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F9D520FF-D034-40F8-BEDB-8DE81046B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295" y="5406726"/>
                <a:ext cx="1150328" cy="11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91413-864F-41FD-8ADC-CD453EEFAACF}"/>
              </a:ext>
            </a:extLst>
          </p:cNvPr>
          <p:cNvSpPr txBox="1"/>
          <p:nvPr/>
        </p:nvSpPr>
        <p:spPr>
          <a:xfrm>
            <a:off x="8591880" y="4446618"/>
            <a:ext cx="3019872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경우 재시도하는 과정에서 전과 다른 환경에 만들어 새로운 플레이 경험을 만든다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이것 역시 많은 반복플레이 과정을 통해 유저는 익숙해지게 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랜덤 생성이 업데이트가 필요 없는 완벽한 시스템은 아니다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X,y,m,n</a:t>
            </a:r>
            <a:r>
              <a:rPr lang="ko-KR" altLang="en-US" sz="1200" dirty="0">
                <a:solidFill>
                  <a:schemeClr val="tx1"/>
                </a:solidFill>
              </a:rPr>
              <a:t>은 길을 만드는 타일이며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조합을 통해 구불구불한 길을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b, c</a:t>
            </a:r>
            <a:r>
              <a:rPr lang="ko-KR" altLang="en-US" sz="1200" dirty="0">
                <a:solidFill>
                  <a:schemeClr val="tx1"/>
                </a:solidFill>
              </a:rPr>
              <a:t>는 특정 버프를 주는 성소가 등장하며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에서 고정 이벤트가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미리 구조물의 리소스를 만들어 둔 상태에서 랜덤 배치함으로 이후 기존의 리소스를 재활용할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살리기 위해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모든 요소가 랜덤으로 배치된다면 시스템을 제어하기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제어하는데 성공하더라도 유저입장에서 긍정적으로 받아들이기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나무처럼 가치가 낮은 요소를 랜덤으로 배치한다고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 대신 오두막이나 동굴이 있는 경우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게임의 특징을 부각시킬 수 있는 랜덤 요소를 설정하는 것이 중요하다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랜덤 배치할 요소와 구역을 지정해 배치하는 것이 이상적인 방식이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예측 불가능한 게임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게임 내에서 전달하는 정보를 통해 죽음을 피하기 위한 앞으로 일어날 일을 예상하며 준비한다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예측에 성공하면 성취감과 안도감을 가지게 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예측이 불가능하며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상황 하나하나에 대처하는 방법을 재도전을 통해 학습하게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예측 불가한 </a:t>
            </a:r>
            <a:r>
              <a:rPr lang="ko-KR" altLang="en-US" sz="1200" dirty="0" err="1">
                <a:solidFill>
                  <a:schemeClr val="tx1"/>
                </a:solidFill>
              </a:rPr>
              <a:t>상황를</a:t>
            </a:r>
            <a:r>
              <a:rPr lang="ko-KR" altLang="en-US" sz="1200" dirty="0">
                <a:solidFill>
                  <a:schemeClr val="tx1"/>
                </a:solidFill>
              </a:rPr>
              <a:t> 통해 유저의 긴장감과 스릴을 증가시킬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 불가능함에 운적요소도 함께 작용한다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운이 좋아 플레이어에게 유리한 상황만 반복적으로 등장할 수 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좋지 않아 플레이어에게 불리한 상황만 반복적으로 등장할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반면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너무 강해 플레이어의 실력을 제대로 발휘하지 못할 경우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유저의 반발심이 생기게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6A97B595-9E59-46D5-8C60-2754F9E83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45733"/>
              </p:ext>
            </p:extLst>
          </p:nvPr>
        </p:nvGraphicFramePr>
        <p:xfrm>
          <a:off x="479484" y="1423781"/>
          <a:ext cx="11233032" cy="90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영원한 죽음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자원 관리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필두로 다른 장르의 특징을 추가하는 것이 필수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36178AE-351E-405C-A95E-DACEC64EB3F9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F1FD2-919D-4D8F-986F-6FC67962D672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3A6095-5B77-4CFB-BE9B-03AA206DEB64}"/>
              </a:ext>
            </a:extLst>
          </p:cNvPr>
          <p:cNvSpPr/>
          <p:nvPr/>
        </p:nvSpPr>
        <p:spPr>
          <a:xfrm>
            <a:off x="5444613" y="642938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B62B96-D2DE-4B26-8AE5-F1E07E3DB388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C5A09-1D7A-446D-B6ED-F239BC044B8B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61C219-EA59-4FB1-91BD-C722AA70A6B2}"/>
              </a:ext>
            </a:extLst>
          </p:cNvPr>
          <p:cNvSpPr/>
          <p:nvPr/>
        </p:nvSpPr>
        <p:spPr>
          <a:xfrm>
            <a:off x="5444613" y="1222871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91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823218" y="7061200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3458CB-65D2-42CA-BF54-6BF56677E6E3}"/>
              </a:ext>
            </a:extLst>
          </p:cNvPr>
          <p:cNvSpPr/>
          <p:nvPr/>
        </p:nvSpPr>
        <p:spPr>
          <a:xfrm>
            <a:off x="5847713" y="752370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solidFill>
                  <a:schemeClr val="tx1"/>
                </a:solidFill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</a:rPr>
              <a:t>랜덤 맵 생성</a:t>
            </a:r>
            <a:r>
              <a:rPr lang="en-US" altLang="ko-KR" sz="1050" dirty="0">
                <a:solidFill>
                  <a:schemeClr val="tx1"/>
                </a:solidFill>
              </a:rPr>
              <a:t>‘, ‘</a:t>
            </a:r>
            <a:r>
              <a:rPr lang="ko-KR" altLang="en-US" sz="1050" dirty="0">
                <a:solidFill>
                  <a:schemeClr val="tx1"/>
                </a:solidFill>
              </a:rPr>
              <a:t>영원한 죽음</a:t>
            </a:r>
            <a:r>
              <a:rPr lang="en-US" altLang="ko-KR" sz="1050" dirty="0">
                <a:solidFill>
                  <a:schemeClr val="tx1"/>
                </a:solidFill>
              </a:rPr>
              <a:t>‘, </a:t>
            </a:r>
            <a:r>
              <a:rPr lang="ko-KR" altLang="en-US" sz="1050" dirty="0">
                <a:solidFill>
                  <a:schemeClr val="tx1"/>
                </a:solidFill>
              </a:rPr>
              <a:t>자원관리</a:t>
            </a:r>
            <a:r>
              <a:rPr lang="en-US" altLang="ko-KR" sz="1050" dirty="0">
                <a:solidFill>
                  <a:schemeClr val="tx1"/>
                </a:solidFill>
              </a:rPr>
              <a:t>’, ‘</a:t>
            </a:r>
            <a:r>
              <a:rPr lang="ko-KR" altLang="en-US" sz="1050" dirty="0">
                <a:solidFill>
                  <a:schemeClr val="tx1"/>
                </a:solidFill>
              </a:rPr>
              <a:t>탐험</a:t>
            </a:r>
            <a:r>
              <a:rPr lang="en-US" altLang="ko-KR" sz="1050" dirty="0">
                <a:solidFill>
                  <a:schemeClr val="tx1"/>
                </a:solidFill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</a:rPr>
              <a:t>을 집중적으로 정리할 예정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다른 요소들의 경우 다른 장르의 특징을 사용해도 무방하다 판단함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하지만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위에 요소들이 없으면 로그</a:t>
            </a:r>
            <a:r>
              <a:rPr lang="en-US" altLang="ko-KR" sz="1050" dirty="0">
                <a:solidFill>
                  <a:schemeClr val="tx1"/>
                </a:solidFill>
              </a:rPr>
              <a:t>-</a:t>
            </a:r>
            <a:r>
              <a:rPr lang="ko-KR" altLang="en-US" sz="1050" dirty="0" err="1">
                <a:solidFill>
                  <a:schemeClr val="tx1"/>
                </a:solidFill>
              </a:rPr>
              <a:t>라이크</a:t>
            </a:r>
            <a:r>
              <a:rPr lang="ko-KR" altLang="en-US" sz="1050" dirty="0">
                <a:solidFill>
                  <a:schemeClr val="tx1"/>
                </a:solidFill>
              </a:rPr>
              <a:t> 장르라고 하기에는 매우 부족하다고 생각함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또한 위 요소는 다른 게임에서 찾기 힘든 특수한 요소들이라는 점에서 분석할 가치가 매우 높다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41C38152-06E7-42A4-9634-52BA372D7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9" y="752370"/>
            <a:ext cx="5196671" cy="243869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E185DE-6060-41E6-BF42-46CD46047421}"/>
              </a:ext>
            </a:extLst>
          </p:cNvPr>
          <p:cNvSpPr/>
          <p:nvPr/>
        </p:nvSpPr>
        <p:spPr>
          <a:xfrm>
            <a:off x="591949" y="3261969"/>
            <a:ext cx="5196671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다른 요소들의 간략한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568191-0FA0-4AB2-8784-72F6A054F7BB}"/>
              </a:ext>
            </a:extLst>
          </p:cNvPr>
          <p:cNvSpPr/>
          <p:nvPr/>
        </p:nvSpPr>
        <p:spPr>
          <a:xfrm>
            <a:off x="5847713" y="3261969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참고 사진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A9BCD0-0C70-4DA9-85FD-28B8DBBE9826}"/>
              </a:ext>
            </a:extLst>
          </p:cNvPr>
          <p:cNvSpPr/>
          <p:nvPr/>
        </p:nvSpPr>
        <p:spPr>
          <a:xfrm>
            <a:off x="6679753" y="981164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맵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29898D-1F1A-4693-A053-5536BAC69C90}"/>
              </a:ext>
            </a:extLst>
          </p:cNvPr>
          <p:cNvSpPr/>
          <p:nvPr/>
        </p:nvSpPr>
        <p:spPr>
          <a:xfrm>
            <a:off x="6679753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영원한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983D30-7029-4494-8417-CA6611ADAD78}"/>
              </a:ext>
            </a:extLst>
          </p:cNvPr>
          <p:cNvSpPr/>
          <p:nvPr/>
        </p:nvSpPr>
        <p:spPr>
          <a:xfrm>
            <a:off x="8695165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5E62F5-770B-475D-9577-1315A8910456}"/>
              </a:ext>
            </a:extLst>
          </p:cNvPr>
          <p:cNvSpPr/>
          <p:nvPr/>
        </p:nvSpPr>
        <p:spPr>
          <a:xfrm>
            <a:off x="8695165" y="982708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식별 요소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18E1AC-BC37-4C8E-98EC-00243C51B801}"/>
              </a:ext>
            </a:extLst>
          </p:cNvPr>
          <p:cNvSpPr txBox="1"/>
          <p:nvPr/>
        </p:nvSpPr>
        <p:spPr>
          <a:xfrm>
            <a:off x="4491470" y="2944848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베를린 해석 요약 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00CFF4-F980-4143-AFEC-8092C0533CA9}"/>
              </a:ext>
            </a:extLst>
          </p:cNvPr>
          <p:cNvSpPr/>
          <p:nvPr/>
        </p:nvSpPr>
        <p:spPr>
          <a:xfrm>
            <a:off x="9887857" y="3666932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랜덤 생성에 대한 오해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모든 요소를 랜덤으로 배치하게 되면 컨텐츠의 볼륨이 깊어져 재미있을 것이라는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게임내 모든 요소를 랜덤 생성 요소로 만드는 것은 컨텐츠 볼륨이 늘어나는 것이 아니며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 동시에 재미있지도 않다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모든 요소를 랜덤으로 생성하게 되면 기획자가 컨텐츠를 예상할 수 없게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생각해야하는 경우의 수가 기하 급수적으로 늘어나기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좋은 예시 게임으로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엔터</a:t>
            </a:r>
            <a:r>
              <a:rPr lang="ko-KR" altLang="en-US" sz="1000" dirty="0">
                <a:solidFill>
                  <a:schemeClr val="tx1"/>
                </a:solidFill>
              </a:rPr>
              <a:t> 더 건전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해당 게임은 게임내 고정된 구조물가 방크기에 랜덤으로 배치할 요소를 일부로 제한한다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대신 생성되는 방을 랜덤으로 불러와 생성되는 방에 대한 정보를 일부 유저에게 고정적으로 제공한다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62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장르에 대하여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275359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306335"/>
            <a:ext cx="5557876" cy="210969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306335"/>
            <a:ext cx="5557876" cy="210969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060EEE-E3CF-40FF-9E9C-365A70FCA4F0}"/>
              </a:ext>
            </a:extLst>
          </p:cNvPr>
          <p:cNvSpPr/>
          <p:nvPr/>
        </p:nvSpPr>
        <p:spPr>
          <a:xfrm>
            <a:off x="477537" y="1950630"/>
            <a:ext cx="5557876" cy="2277007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186FCB-8479-4E15-AD4D-DA90C08D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D0D353B3-B070-4C86-9F57-C4892B2F08BA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6E5804-C2A2-44CF-AF38-A7A170D12AE5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806CAD11-0A61-4381-8625-72A9AC2F63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F216602-C636-4574-B323-FA1005DED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3B86A13-6825-41CF-8AA2-EC29D3156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9939AAF-ACDD-4E3E-99A7-7C5C92E258A2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72F1F0A0-8443-44FF-8A89-502129921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47C67652-D4A2-4ED8-855A-039817B722CD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688CA-436B-42AD-ADB9-924FA5BAAF0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E50581A-D012-477C-9104-59EA0D45103F}"/>
              </a:ext>
            </a:extLst>
          </p:cNvPr>
          <p:cNvSpPr/>
          <p:nvPr/>
        </p:nvSpPr>
        <p:spPr>
          <a:xfrm>
            <a:off x="479484" y="818937"/>
            <a:ext cx="11233032" cy="422251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2FB1100-58F1-4675-BFC4-52361D6B0271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87650D8-F351-448D-A35C-844EBA67ADDA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A2EE90-9DF0-4C4B-9FAA-F343DCC100E8}"/>
              </a:ext>
            </a:extLst>
          </p:cNvPr>
          <p:cNvSpPr/>
          <p:nvPr/>
        </p:nvSpPr>
        <p:spPr>
          <a:xfrm>
            <a:off x="5444613" y="642938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C3967B-9A69-450F-A606-08939E2EB455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9FF85C-EDF0-4970-BF68-C233B235C73F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287D1E9-CA62-4610-9A83-821374698E88}"/>
              </a:ext>
            </a:extLst>
          </p:cNvPr>
          <p:cNvSpPr/>
          <p:nvPr/>
        </p:nvSpPr>
        <p:spPr>
          <a:xfrm>
            <a:off x="5444613" y="1222871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34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32767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360299"/>
            <a:ext cx="5557876" cy="2055734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0A39195-15B6-4CD5-BB30-BB26973B28D2}"/>
              </a:ext>
            </a:extLst>
          </p:cNvPr>
          <p:cNvSpPr/>
          <p:nvPr/>
        </p:nvSpPr>
        <p:spPr>
          <a:xfrm>
            <a:off x="477537" y="1950257"/>
            <a:ext cx="5557876" cy="2234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262945"/>
            <a:ext cx="5557876" cy="215308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0F3BA30-8CBA-41E0-A34E-476C6E9E5F14}"/>
              </a:ext>
            </a:extLst>
          </p:cNvPr>
          <p:cNvSpPr/>
          <p:nvPr/>
        </p:nvSpPr>
        <p:spPr>
          <a:xfrm>
            <a:off x="479484" y="818937"/>
            <a:ext cx="11233032" cy="422251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7526F9-D9E8-4029-9FAC-694B40AC6E3B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23B45E7-3AF3-4C43-A75A-457DA80FED48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38485D-F075-4CCB-8133-7F44B064A6BF}"/>
              </a:ext>
            </a:extLst>
          </p:cNvPr>
          <p:cNvSpPr/>
          <p:nvPr/>
        </p:nvSpPr>
        <p:spPr>
          <a:xfrm>
            <a:off x="5444613" y="642938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748FFE-7BEB-4E34-8072-56C9CAE5C0C4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6FF58B-649C-4ED7-A1E9-86051F604A20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6486CA5-464D-4F7C-A35A-30139BFC188A}"/>
              </a:ext>
            </a:extLst>
          </p:cNvPr>
          <p:cNvSpPr/>
          <p:nvPr/>
        </p:nvSpPr>
        <p:spPr>
          <a:xfrm>
            <a:off x="5444613" y="1222871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310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479484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A23396-10BB-45FA-A978-C2D6B810A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85" y="3370994"/>
            <a:ext cx="1241480" cy="12414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4CDAD-8270-4FFF-9F68-127E7165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150" y="2163212"/>
            <a:ext cx="1067496" cy="10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B5C92E-8CD4-4EE6-A576-BEA2DFB5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20" y="2235707"/>
            <a:ext cx="922506" cy="9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1DA768-69A9-4387-B6C6-4DFCA547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89" y="5189836"/>
            <a:ext cx="1191865" cy="11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A6355A96-C626-4CD5-A7EA-D2A8D6C0BCAF}"/>
              </a:ext>
            </a:extLst>
          </p:cNvPr>
          <p:cNvSpPr/>
          <p:nvPr/>
        </p:nvSpPr>
        <p:spPr>
          <a:xfrm rot="18715826">
            <a:off x="1961673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6E66534A-84B7-45EC-AFB0-94B85320EB5A}"/>
              </a:ext>
            </a:extLst>
          </p:cNvPr>
          <p:cNvSpPr/>
          <p:nvPr/>
        </p:nvSpPr>
        <p:spPr>
          <a:xfrm rot="2700000">
            <a:off x="4021720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99D2B734-7F31-4EB0-84CE-33B6517A67B6}"/>
              </a:ext>
            </a:extLst>
          </p:cNvPr>
          <p:cNvSpPr/>
          <p:nvPr/>
        </p:nvSpPr>
        <p:spPr>
          <a:xfrm rot="10800000">
            <a:off x="2973093" y="4624829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0F63A59-4816-4C04-A950-C87D6EDE59E4}"/>
              </a:ext>
            </a:extLst>
          </p:cNvPr>
          <p:cNvSpPr/>
          <p:nvPr/>
        </p:nvSpPr>
        <p:spPr>
          <a:xfrm>
            <a:off x="6154642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32932DC-5EE6-4CA6-80E9-4E0F78C0D978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9A029C-A810-4E70-AE77-AAFE18DCD4B9}"/>
              </a:ext>
            </a:extLst>
          </p:cNvPr>
          <p:cNvSpPr/>
          <p:nvPr/>
        </p:nvSpPr>
        <p:spPr>
          <a:xfrm>
            <a:off x="479484" y="818937"/>
            <a:ext cx="11233032" cy="422251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60A272-A42D-47B2-971A-E7E9EE3F1DC1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6C96F7-CCA5-459D-A2B3-E0225EBE218C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DFC697C-F768-496D-AB85-CB2026444DE8}"/>
              </a:ext>
            </a:extLst>
          </p:cNvPr>
          <p:cNvSpPr/>
          <p:nvPr/>
        </p:nvSpPr>
        <p:spPr>
          <a:xfrm>
            <a:off x="5444613" y="642938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B0F6F89-F07B-4D47-9EF8-DF5EB5D786F2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571C6D-1CC3-4D3F-86AC-705397ECE74C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A8880D-B126-4555-B64E-A911EFE13131}"/>
              </a:ext>
            </a:extLst>
          </p:cNvPr>
          <p:cNvSpPr/>
          <p:nvPr/>
        </p:nvSpPr>
        <p:spPr>
          <a:xfrm>
            <a:off x="5444613" y="1222871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650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예측 불가능한 게임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유저들 사이에서 사용하는 은어로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운빨망겜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이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주로 랜덤요소가 있는 게임에 붙여지는 은어로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 운이 좋은 경우 쉽게 클리어 하지만 반대로 운이 따라주지 못해 허무하게 죽어버리는 경우 비꼬아 표현한다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하지만 이런 요소가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라이크에서는</a:t>
            </a:r>
            <a:r>
              <a:rPr lang="ko-KR" altLang="en-US" sz="1000" dirty="0">
                <a:solidFill>
                  <a:schemeClr val="tx1"/>
                </a:solidFill>
              </a:rPr>
              <a:t> 부정적이지만은 않다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영원한 죽음을 회피하기 위해 앞으로 일어날 일을 대략적으로 생각하며 플레이한다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이 때 플레이어 입장에서 예측에 성공하면 성취감과 안도감을 가지게 되고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2B6336-897F-4CC1-B1EA-C7655CB44A03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EA56CF-45A9-4D42-99EE-D6A87D46AF29}"/>
              </a:ext>
            </a:extLst>
          </p:cNvPr>
          <p:cNvSpPr/>
          <p:nvPr/>
        </p:nvSpPr>
        <p:spPr>
          <a:xfrm>
            <a:off x="11706225" y="2627743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751B20-9F49-4912-A150-C83954803C2C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DB2A1-5114-4EA7-B820-B468A3EF1F14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A8F41E-3177-4567-AA0E-9D608127D4D9}"/>
              </a:ext>
            </a:extLst>
          </p:cNvPr>
          <p:cNvSpPr/>
          <p:nvPr/>
        </p:nvSpPr>
        <p:spPr>
          <a:xfrm>
            <a:off x="5444613" y="1211985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3870639-55B0-4A59-8B11-3F362AE1B14C}"/>
              </a:ext>
            </a:extLst>
          </p:cNvPr>
          <p:cNvSpPr/>
          <p:nvPr/>
        </p:nvSpPr>
        <p:spPr>
          <a:xfrm>
            <a:off x="5712248" y="174844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88170CC-DB48-4B3C-AE61-45B6C6B557B8}"/>
              </a:ext>
            </a:extLst>
          </p:cNvPr>
          <p:cNvSpPr/>
          <p:nvPr/>
        </p:nvSpPr>
        <p:spPr>
          <a:xfrm>
            <a:off x="4834660" y="413944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56ADCF-0876-4D37-913B-9521C3E8B039}"/>
              </a:ext>
            </a:extLst>
          </p:cNvPr>
          <p:cNvSpPr/>
          <p:nvPr/>
        </p:nvSpPr>
        <p:spPr>
          <a:xfrm>
            <a:off x="6033870" y="463322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F5CD95-045E-4A4F-A335-893F7AD54814}"/>
              </a:ext>
            </a:extLst>
          </p:cNvPr>
          <p:cNvSpPr/>
          <p:nvPr/>
        </p:nvSpPr>
        <p:spPr>
          <a:xfrm>
            <a:off x="5946115" y="4052043"/>
            <a:ext cx="292788" cy="29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C4FF78-80E9-4C10-92F2-E106082525B8}"/>
              </a:ext>
            </a:extLst>
          </p:cNvPr>
          <p:cNvSpPr/>
          <p:nvPr/>
        </p:nvSpPr>
        <p:spPr>
          <a:xfrm>
            <a:off x="11630025" y="1152525"/>
            <a:ext cx="638174" cy="270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605A70-1EDE-4509-A7B9-7D308930C3D0}"/>
              </a:ext>
            </a:extLst>
          </p:cNvPr>
          <p:cNvSpPr/>
          <p:nvPr/>
        </p:nvSpPr>
        <p:spPr>
          <a:xfrm>
            <a:off x="11630025" y="1734954"/>
            <a:ext cx="638174" cy="227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3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13011150" y="220740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게임에서 재미는 숙련도를 올리는 연습과정에서 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플레이어는 패턴을 터득하고 나면 지루함을 느껴 그만두게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랜덤 생성은 유저에게 매번 새로운 패턴을 학습할 수 있게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죽음 이후 첫 레벨부터 다시 플레이 하게 되는데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고정된 환경을 반복적으로 만나게 되면 지루함을 느껴 게임을 떠나게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단점을 해결할 수 있는 요소가 바로 랜덤 생성이다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D52B6336-897F-4CC1-B1EA-C7655CB44A03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EA56CF-45A9-4D42-99EE-D6A87D46AF29}"/>
              </a:ext>
            </a:extLst>
          </p:cNvPr>
          <p:cNvSpPr/>
          <p:nvPr/>
        </p:nvSpPr>
        <p:spPr>
          <a:xfrm>
            <a:off x="11706225" y="2627743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751B20-9F49-4912-A150-C83954803C2C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DB2A1-5114-4EA7-B820-B468A3EF1F14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A8F41E-3177-4567-AA0E-9D608127D4D9}"/>
              </a:ext>
            </a:extLst>
          </p:cNvPr>
          <p:cNvSpPr/>
          <p:nvPr/>
        </p:nvSpPr>
        <p:spPr>
          <a:xfrm>
            <a:off x="5444613" y="1211985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3870639-55B0-4A59-8B11-3F362AE1B14C}"/>
              </a:ext>
            </a:extLst>
          </p:cNvPr>
          <p:cNvSpPr/>
          <p:nvPr/>
        </p:nvSpPr>
        <p:spPr>
          <a:xfrm>
            <a:off x="5712248" y="174844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88170CC-DB48-4B3C-AE61-45B6C6B557B8}"/>
              </a:ext>
            </a:extLst>
          </p:cNvPr>
          <p:cNvSpPr/>
          <p:nvPr/>
        </p:nvSpPr>
        <p:spPr>
          <a:xfrm>
            <a:off x="4834660" y="413944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56ADCF-0876-4D37-913B-9521C3E8B039}"/>
              </a:ext>
            </a:extLst>
          </p:cNvPr>
          <p:cNvSpPr/>
          <p:nvPr/>
        </p:nvSpPr>
        <p:spPr>
          <a:xfrm>
            <a:off x="6033870" y="463322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F5CD95-045E-4A4F-A335-893F7AD54814}"/>
              </a:ext>
            </a:extLst>
          </p:cNvPr>
          <p:cNvSpPr/>
          <p:nvPr/>
        </p:nvSpPr>
        <p:spPr>
          <a:xfrm>
            <a:off x="5946115" y="4052043"/>
            <a:ext cx="292788" cy="29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C4FF78-80E9-4C10-92F2-E106082525B8}"/>
              </a:ext>
            </a:extLst>
          </p:cNvPr>
          <p:cNvSpPr/>
          <p:nvPr/>
        </p:nvSpPr>
        <p:spPr>
          <a:xfrm>
            <a:off x="11630025" y="1152525"/>
            <a:ext cx="638174" cy="270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605A70-1EDE-4509-A7B9-7D308930C3D0}"/>
              </a:ext>
            </a:extLst>
          </p:cNvPr>
          <p:cNvSpPr/>
          <p:nvPr/>
        </p:nvSpPr>
        <p:spPr>
          <a:xfrm>
            <a:off x="11630025" y="1734954"/>
            <a:ext cx="638174" cy="227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게임을 반복적으로 플레이하다 보면 결과적으로 지루해질 수 밖에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다수의 인원과 멀티 플레이가 가능한 게임의 경우 매번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플레이 경험을 느끼게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덕분에 게임의 수명이 싱글 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패키지 게임과 달리 길어질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매번 반복적으로 플레이하는 지루함을 새로운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42130F-DF4D-4E6B-87D6-AFF1009ECD62}"/>
              </a:ext>
            </a:extLst>
          </p:cNvPr>
          <p:cNvGrpSpPr/>
          <p:nvPr/>
        </p:nvGrpSpPr>
        <p:grpSpPr>
          <a:xfrm>
            <a:off x="6291069" y="4487114"/>
            <a:ext cx="5209612" cy="1270672"/>
            <a:chOff x="6291069" y="4633226"/>
            <a:chExt cx="4610565" cy="112455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1B3B90-CA0B-4A77-95F5-43B16C7BB92C}"/>
                </a:ext>
              </a:extLst>
            </p:cNvPr>
            <p:cNvGrpSpPr/>
            <p:nvPr/>
          </p:nvGrpSpPr>
          <p:grpSpPr>
            <a:xfrm>
              <a:off x="6291069" y="4633226"/>
              <a:ext cx="2300549" cy="1124559"/>
              <a:chOff x="548295" y="4253029"/>
              <a:chExt cx="4713424" cy="230402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2333AD-714D-471D-9519-0D88A8D51108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B7A6EB4A-0EBD-4600-9885-2C47DF958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6">
                  <a:extLst>
                    <a:ext uri="{FF2B5EF4-FFF2-40B4-BE49-F238E27FC236}">
                      <a16:creationId xmlns:a16="http://schemas.microsoft.com/office/drawing/2014/main" id="{FE999A68-4EB6-455B-B5CC-03A56AAA74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A6B8697E-F685-4B5E-8BE3-BD26A1C3A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665639" y="4575406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0">
                <a:extLst>
                  <a:ext uri="{FF2B5EF4-FFF2-40B4-BE49-F238E27FC236}">
                    <a16:creationId xmlns:a16="http://schemas.microsoft.com/office/drawing/2014/main" id="{D8ACBA68-C8E3-4385-9911-08AFB4E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268160" y="5673445"/>
                <a:ext cx="757953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2">
                <a:extLst>
                  <a:ext uri="{FF2B5EF4-FFF2-40B4-BE49-F238E27FC236}">
                    <a16:creationId xmlns:a16="http://schemas.microsoft.com/office/drawing/2014/main" id="{3ACDBC5D-E2AB-4686-83DF-D5E52B621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36581A3-451E-4177-830F-B6037D03622E}"/>
                  </a:ext>
                </a:extLst>
              </p:cNvPr>
              <p:cNvSpPr/>
              <p:nvPr/>
            </p:nvSpPr>
            <p:spPr>
              <a:xfrm>
                <a:off x="695325" y="4729807"/>
                <a:ext cx="1413747" cy="650499"/>
              </a:xfrm>
              <a:prstGeom prst="wedgeRoundRectCallout">
                <a:avLst>
                  <a:gd name="adj1" fmla="val -20833"/>
                  <a:gd name="adj2" fmla="val 756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</a:rPr>
                  <a:t>아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..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똑같은 거 반복하니까 지루해</a:t>
                </a: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F9D520FF-D034-40F8-BEDB-8DE81046B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295" y="5406726"/>
                <a:ext cx="1150328" cy="11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7C0E3E-4239-4495-8D64-3FB90F88FFA2}"/>
                </a:ext>
              </a:extLst>
            </p:cNvPr>
            <p:cNvGrpSpPr/>
            <p:nvPr/>
          </p:nvGrpSpPr>
          <p:grpSpPr>
            <a:xfrm>
              <a:off x="8619999" y="4633226"/>
              <a:ext cx="2281635" cy="1113739"/>
              <a:chOff x="6353155" y="4253029"/>
              <a:chExt cx="4674671" cy="228185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0DA80A2-BD2B-486A-A3F5-87DA89657268}"/>
                  </a:ext>
                </a:extLst>
              </p:cNvPr>
              <p:cNvGrpSpPr/>
              <p:nvPr/>
            </p:nvGrpSpPr>
            <p:grpSpPr>
              <a:xfrm>
                <a:off x="6724678" y="4253029"/>
                <a:ext cx="4303148" cy="2281857"/>
                <a:chOff x="958571" y="4253029"/>
                <a:chExt cx="4303148" cy="22818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0A9B5C1-E336-48CC-85EA-6029121CA846}"/>
                    </a:ext>
                  </a:extLst>
                </p:cNvPr>
                <p:cNvGrpSpPr/>
                <p:nvPr/>
              </p:nvGrpSpPr>
              <p:grpSpPr>
                <a:xfrm>
                  <a:off x="1447836" y="4253029"/>
                  <a:ext cx="3813883" cy="2281857"/>
                  <a:chOff x="1447836" y="4253029"/>
                  <a:chExt cx="3813883" cy="2281857"/>
                </a:xfrm>
              </p:grpSpPr>
              <p:pic>
                <p:nvPicPr>
                  <p:cNvPr id="82" name="Picture 16">
                    <a:extLst>
                      <a:ext uri="{FF2B5EF4-FFF2-40B4-BE49-F238E27FC236}">
                        <a16:creationId xmlns:a16="http://schemas.microsoft.com/office/drawing/2014/main" id="{8FA7F68C-E45D-49BC-B10C-F2D74F3CB4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1447836" y="5179921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16">
                    <a:extLst>
                      <a:ext uri="{FF2B5EF4-FFF2-40B4-BE49-F238E27FC236}">
                        <a16:creationId xmlns:a16="http://schemas.microsoft.com/office/drawing/2014/main" id="{1CBC695C-23C8-4B29-B397-CE170A4904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3049134" y="4253029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" name="Picture 20">
                  <a:extLst>
                    <a:ext uri="{FF2B5EF4-FFF2-40B4-BE49-F238E27FC236}">
                      <a16:creationId xmlns:a16="http://schemas.microsoft.com/office/drawing/2014/main" id="{23BBF265-57CB-48E1-8175-B5A354CDF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8571" y="5485686"/>
                  <a:ext cx="1018791" cy="1018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8">
                  <a:extLst>
                    <a:ext uri="{FF2B5EF4-FFF2-40B4-BE49-F238E27FC236}">
                      <a16:creationId xmlns:a16="http://schemas.microsoft.com/office/drawing/2014/main" id="{CC299B96-438A-47AA-AFE1-888A2724D0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2876106" y="4529422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0">
                  <a:extLst>
                    <a:ext uri="{FF2B5EF4-FFF2-40B4-BE49-F238E27FC236}">
                      <a16:creationId xmlns:a16="http://schemas.microsoft.com/office/drawing/2014/main" id="{14DAAE8F-A08C-466E-B7ED-95FCB4729B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6" t="10291" r="12000" b="12706"/>
                <a:stretch/>
              </p:blipFill>
              <p:spPr bwMode="auto">
                <a:xfrm>
                  <a:off x="3876278" y="5370651"/>
                  <a:ext cx="392261" cy="40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12">
                  <a:extLst>
                    <a:ext uri="{FF2B5EF4-FFF2-40B4-BE49-F238E27FC236}">
                      <a16:creationId xmlns:a16="http://schemas.microsoft.com/office/drawing/2014/main" id="{22ACA646-034E-4D9C-9CA3-BD5821B45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4567101" y="4943468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8">
                  <a:extLst>
                    <a:ext uri="{FF2B5EF4-FFF2-40B4-BE49-F238E27FC236}">
                      <a16:creationId xmlns:a16="http://schemas.microsoft.com/office/drawing/2014/main" id="{0B8D1C8C-7F3E-4000-B432-539698C16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3049134" y="5825013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F4008B-A633-45EE-AD15-A504EF64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2096590" y="4717024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E58FBE6D-73C1-46D1-AF24-CE37DF56EBB9}"/>
                  </a:ext>
                </a:extLst>
              </p:cNvPr>
              <p:cNvSpPr/>
              <p:nvPr/>
            </p:nvSpPr>
            <p:spPr>
              <a:xfrm>
                <a:off x="6353155" y="4593043"/>
                <a:ext cx="1413747" cy="650499"/>
              </a:xfrm>
              <a:prstGeom prst="wedgeRoundRectCallout">
                <a:avLst>
                  <a:gd name="adj1" fmla="val -1294"/>
                  <a:gd name="adj2" fmla="val 8007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 err="1">
                    <a:solidFill>
                      <a:schemeClr val="tx1"/>
                    </a:solidFill>
                  </a:rPr>
                  <a:t>뭐야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..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전 이랑 다른데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??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FCB0689-124F-4E27-8557-D97D63B5B046}"/>
              </a:ext>
            </a:extLst>
          </p:cNvPr>
          <p:cNvSpPr/>
          <p:nvPr/>
        </p:nvSpPr>
        <p:spPr>
          <a:xfrm>
            <a:off x="12602482" y="-26040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유저의 긴장감은 언제든 죽을 수도 있다는 것에서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캐릭터를 죽이는 것이 목적인 방해요소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몬스터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함정 등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은 다른 게임에서는 항상 고정된 위치에 배치된다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때문에 대처하기 쉬워지고 패턴을 익히고 나면 지루해져 반복 플레이할 이유가 없어진다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랜덤 배치는 방해요소들을 예측 불가능한 위치에 배치함으로 패턴을 익히기 어렵게 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덕분에 오랜 시간 긴장을 유지할 수 있고 지루함 또한 상쇄할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91413-864F-41FD-8ADC-CD453EEFAACF}"/>
              </a:ext>
            </a:extLst>
          </p:cNvPr>
          <p:cNvSpPr txBox="1"/>
          <p:nvPr/>
        </p:nvSpPr>
        <p:spPr>
          <a:xfrm>
            <a:off x="6178895" y="5656620"/>
            <a:ext cx="5523840" cy="990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게임의 경우 사망 이후 재시도하는 과정에서 이전과 다른 환경에 놓임으로 새로운 플레이 경험을 만들게 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하지만 이것 역시 무수히 많은 반복플레이 과정을 통해 자연스레 익숙해진다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랜덤 생성이 업데이트가 필요 없는 완벽한 시스템은 아니다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06010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88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89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420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대안적 세계 구축을 위한 리플레이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237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대안적 세계관 구축을 위한 리플레이 과정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처음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게임을 플레이하는 부족한 경험에 의해 쉽게 죽는다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반면 반복적인 죽음을 통해 숙련된 플레이어의 경우 이전 플레이와는 다른 방식으로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향상된 지식을 통해 게임진행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캐릭터의 성장치는 초기화 되지만 플레이어는 성장하며 그 덕에 이전과 다른 새로운 선택을 할 수 있게 되고 세계관에 더욱 몰입할 수 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9883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2B6336-897F-4CC1-B1EA-C7655CB44A03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EA56CF-45A9-4D42-99EE-D6A87D46AF29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B751B20-9F49-4912-A150-C83954803C2C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16DB2A1-5114-4EA7-B820-B468A3EF1F14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A8F41E-3177-4567-AA0E-9D608127D4D9}"/>
              </a:ext>
            </a:extLst>
          </p:cNvPr>
          <p:cNvSpPr/>
          <p:nvPr/>
        </p:nvSpPr>
        <p:spPr>
          <a:xfrm>
            <a:off x="5444613" y="1222871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3870639-55B0-4A59-8B11-3F362AE1B14C}"/>
              </a:ext>
            </a:extLst>
          </p:cNvPr>
          <p:cNvSpPr/>
          <p:nvPr/>
        </p:nvSpPr>
        <p:spPr>
          <a:xfrm>
            <a:off x="5712248" y="174844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88170CC-DB48-4B3C-AE61-45B6C6B557B8}"/>
              </a:ext>
            </a:extLst>
          </p:cNvPr>
          <p:cNvSpPr/>
          <p:nvPr/>
        </p:nvSpPr>
        <p:spPr>
          <a:xfrm>
            <a:off x="4834660" y="413944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C56ADCF-0876-4D37-913B-9521C3E8B039}"/>
              </a:ext>
            </a:extLst>
          </p:cNvPr>
          <p:cNvSpPr/>
          <p:nvPr/>
        </p:nvSpPr>
        <p:spPr>
          <a:xfrm>
            <a:off x="6033870" y="463322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7F5CD95-045E-4A4F-A335-893F7AD54814}"/>
              </a:ext>
            </a:extLst>
          </p:cNvPr>
          <p:cNvSpPr/>
          <p:nvPr/>
        </p:nvSpPr>
        <p:spPr>
          <a:xfrm>
            <a:off x="5969789" y="4075717"/>
            <a:ext cx="245440" cy="245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73D5B7-C9EA-4711-A0B3-2C29D25F0179}"/>
              </a:ext>
            </a:extLst>
          </p:cNvPr>
          <p:cNvGrpSpPr/>
          <p:nvPr/>
        </p:nvGrpSpPr>
        <p:grpSpPr>
          <a:xfrm>
            <a:off x="890688" y="2050220"/>
            <a:ext cx="4758395" cy="1919726"/>
            <a:chOff x="701791" y="2050220"/>
            <a:chExt cx="4758395" cy="1919726"/>
          </a:xfrm>
        </p:grpSpPr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6008C553-F291-436B-8767-9439E482A326}"/>
                </a:ext>
              </a:extLst>
            </p:cNvPr>
            <p:cNvSpPr/>
            <p:nvPr/>
          </p:nvSpPr>
          <p:spPr>
            <a:xfrm>
              <a:off x="2858946" y="2422719"/>
              <a:ext cx="1017665" cy="73245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D4BE1C84-1219-4B35-980D-819891B08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700" y="2050220"/>
              <a:ext cx="1500486" cy="1500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46754FD-11CE-40DF-9339-8D6FE43F2001}"/>
                </a:ext>
              </a:extLst>
            </p:cNvPr>
            <p:cNvSpPr txBox="1"/>
            <p:nvPr/>
          </p:nvSpPr>
          <p:spPr>
            <a:xfrm>
              <a:off x="701791" y="3692947"/>
              <a:ext cx="2172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대처 법을 모르는 초기 플레이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34B50E-3748-4779-8103-1D4A433EE160}"/>
                </a:ext>
              </a:extLst>
            </p:cNvPr>
            <p:cNvSpPr txBox="1"/>
            <p:nvPr/>
          </p:nvSpPr>
          <p:spPr>
            <a:xfrm>
              <a:off x="4393863" y="3692947"/>
              <a:ext cx="492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죽음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8BD9941-BAFE-4363-9192-D7A908FF6CD6}"/>
              </a:ext>
            </a:extLst>
          </p:cNvPr>
          <p:cNvGrpSpPr/>
          <p:nvPr/>
        </p:nvGrpSpPr>
        <p:grpSpPr>
          <a:xfrm>
            <a:off x="666946" y="4381884"/>
            <a:ext cx="4982137" cy="2106242"/>
            <a:chOff x="547906" y="4279953"/>
            <a:chExt cx="4982137" cy="2106242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EF97491-91E7-48AA-813F-6B81C1F97A7C}"/>
                </a:ext>
              </a:extLst>
            </p:cNvPr>
            <p:cNvGrpSpPr/>
            <p:nvPr/>
          </p:nvGrpSpPr>
          <p:grpSpPr>
            <a:xfrm>
              <a:off x="1049255" y="4347478"/>
              <a:ext cx="1371399" cy="1508000"/>
              <a:chOff x="3479072" y="1953886"/>
              <a:chExt cx="1804302" cy="1984023"/>
            </a:xfrm>
          </p:grpSpPr>
          <p:pic>
            <p:nvPicPr>
              <p:cNvPr id="77" name="Picture 4">
                <a:extLst>
                  <a:ext uri="{FF2B5EF4-FFF2-40B4-BE49-F238E27FC236}">
                    <a16:creationId xmlns:a16="http://schemas.microsoft.com/office/drawing/2014/main" id="{4B14ADE4-513F-411C-BB54-2F19BBE2C2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809" r="54562"/>
              <a:stretch/>
            </p:blipFill>
            <p:spPr bwMode="auto">
              <a:xfrm>
                <a:off x="3479072" y="2772228"/>
                <a:ext cx="865582" cy="1165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8">
                <a:extLst>
                  <a:ext uri="{FF2B5EF4-FFF2-40B4-BE49-F238E27FC236}">
                    <a16:creationId xmlns:a16="http://schemas.microsoft.com/office/drawing/2014/main" id="{CE83CE73-31C8-4E4F-A126-4BFB73C075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6" r="24086"/>
              <a:stretch/>
            </p:blipFill>
            <p:spPr bwMode="auto">
              <a:xfrm>
                <a:off x="4266337" y="1953886"/>
                <a:ext cx="1017037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CBAAFD61-8849-4020-A77C-D6AE6DA0A4EE}"/>
                </a:ext>
              </a:extLst>
            </p:cNvPr>
            <p:cNvSpPr/>
            <p:nvPr/>
          </p:nvSpPr>
          <p:spPr>
            <a:xfrm>
              <a:off x="2858946" y="4705219"/>
              <a:ext cx="1017665" cy="73245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0" name="Picture 10">
              <a:extLst>
                <a:ext uri="{FF2B5EF4-FFF2-40B4-BE49-F238E27FC236}">
                  <a16:creationId xmlns:a16="http://schemas.microsoft.com/office/drawing/2014/main" id="{18AFA367-761E-4E8B-935C-1515B70AF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495" y="4279953"/>
              <a:ext cx="1570895" cy="1570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1C77C9-4EC5-4445-B445-B8F76832A0ED}"/>
                </a:ext>
              </a:extLst>
            </p:cNvPr>
            <p:cNvSpPr txBox="1"/>
            <p:nvPr/>
          </p:nvSpPr>
          <p:spPr>
            <a:xfrm>
              <a:off x="547906" y="5924530"/>
              <a:ext cx="24801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이전의 경험을 통해</a:t>
              </a:r>
              <a:br>
                <a:rPr lang="en-US" altLang="ko-KR" sz="1200" dirty="0"/>
              </a:br>
              <a:r>
                <a:rPr lang="ko-KR" altLang="en-US" sz="1200" dirty="0"/>
                <a:t>문제를 해결하기 위한 방법을 고민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D0C38E5-6B25-42C3-87C3-D4962D30F09D}"/>
                </a:ext>
              </a:extLst>
            </p:cNvPr>
            <p:cNvSpPr txBox="1"/>
            <p:nvPr/>
          </p:nvSpPr>
          <p:spPr>
            <a:xfrm>
              <a:off x="3889849" y="5924530"/>
              <a:ext cx="16401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조금씩 성장하기 시작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771BD95-6DD7-48CC-8353-356ED77F365D}"/>
              </a:ext>
            </a:extLst>
          </p:cNvPr>
          <p:cNvGrpSpPr/>
          <p:nvPr/>
        </p:nvGrpSpPr>
        <p:grpSpPr>
          <a:xfrm>
            <a:off x="1037218" y="2215580"/>
            <a:ext cx="2010625" cy="1412284"/>
            <a:chOff x="-1567868" y="1523315"/>
            <a:chExt cx="2010625" cy="1412284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5A4235C7-FF64-4BB8-BB1C-B3D731494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8500" r="90500">
                          <a14:foregroundMark x1="40500" y1="40500" x2="40500" y2="40500"/>
                          <a14:foregroundMark x1="52000" y1="41500" x2="24000" y2="43000"/>
                          <a14:foregroundMark x1="38500" y1="23500" x2="59000" y2="40000"/>
                          <a14:foregroundMark x1="59000" y1="40000" x2="60500" y2="44000"/>
                          <a14:foregroundMark x1="33000" y1="26500" x2="52500" y2="27000"/>
                          <a14:foregroundMark x1="39500" y1="24000" x2="55000" y2="32500"/>
                          <a14:foregroundMark x1="41000" y1="22500" x2="29000" y2="21000"/>
                          <a14:foregroundMark x1="54000" y1="19500" x2="54000" y2="19500"/>
                          <a14:foregroundMark x1="53500" y1="18500" x2="56000" y2="42500"/>
                          <a14:foregroundMark x1="53500" y1="23500" x2="63000" y2="51000"/>
                          <a14:foregroundMark x1="62500" y1="26500" x2="66000" y2="47500"/>
                          <a14:foregroundMark x1="67500" y1="32500" x2="70000" y2="56000"/>
                          <a14:foregroundMark x1="36500" y1="53500" x2="16000" y2="65500"/>
                          <a14:foregroundMark x1="37500" y1="43500" x2="15500" y2="55500"/>
                          <a14:foregroundMark x1="15500" y1="55500" x2="12500" y2="61000"/>
                          <a14:foregroundMark x1="20500" y1="60000" x2="8500" y2="68500"/>
                          <a14:foregroundMark x1="46000" y1="65000" x2="29000" y2="87500"/>
                          <a14:foregroundMark x1="74500" y1="45500" x2="90500" y2="54000"/>
                          <a14:foregroundMark x1="82000" y1="45000" x2="90500" y2="52000"/>
                          <a14:backgroundMark x1="67500" y1="78000" x2="55000" y2="84500"/>
                          <a14:backgroundMark x1="64500" y1="73500" x2="55000" y2="79500"/>
                          <a14:backgroundMark x1="58500" y1="70500" x2="53000" y2="76500"/>
                          <a14:backgroundMark x1="58000" y1="69000" x2="51500" y2="79000"/>
                          <a14:backgroundMark x1="56500" y1="69000" x2="59500" y2="68500"/>
                          <a14:backgroundMark x1="58500" y1="66000" x2="56500" y2="6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436235" flipH="1">
              <a:off x="-969527" y="1523315"/>
              <a:ext cx="1412284" cy="1412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>
              <a:extLst>
                <a:ext uri="{FF2B5EF4-FFF2-40B4-BE49-F238E27FC236}">
                  <a16:creationId xmlns:a16="http://schemas.microsoft.com/office/drawing/2014/main" id="{A7EC9D4D-6A68-4DFA-8AAB-628CCCB9FA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09" r="54562"/>
            <a:stretch/>
          </p:blipFill>
          <p:spPr bwMode="auto">
            <a:xfrm>
              <a:off x="-1567868" y="1807439"/>
              <a:ext cx="657904" cy="88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9163A3-3EB5-4131-AE53-8A99A15FFCF7}"/>
              </a:ext>
            </a:extLst>
          </p:cNvPr>
          <p:cNvSpPr/>
          <p:nvPr/>
        </p:nvSpPr>
        <p:spPr>
          <a:xfrm>
            <a:off x="5946115" y="4052043"/>
            <a:ext cx="292788" cy="292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66459B-B371-4DF0-851C-238EDD739071}"/>
              </a:ext>
            </a:extLst>
          </p:cNvPr>
          <p:cNvSpPr/>
          <p:nvPr/>
        </p:nvSpPr>
        <p:spPr>
          <a:xfrm>
            <a:off x="11630025" y="1152525"/>
            <a:ext cx="638174" cy="323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0B9B3B0-213F-4C91-92FE-465D5A7A0EC0}"/>
              </a:ext>
            </a:extLst>
          </p:cNvPr>
          <p:cNvSpPr/>
          <p:nvPr/>
        </p:nvSpPr>
        <p:spPr>
          <a:xfrm>
            <a:off x="11630025" y="1734954"/>
            <a:ext cx="638174" cy="227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61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A6F7CDC-5428-4FAC-99CA-01A9531EAAD3}"/>
              </a:ext>
            </a:extLst>
          </p:cNvPr>
          <p:cNvSpPr/>
          <p:nvPr/>
        </p:nvSpPr>
        <p:spPr>
          <a:xfrm>
            <a:off x="485775" y="847408"/>
            <a:ext cx="7431790" cy="3546792"/>
          </a:xfrm>
          <a:prstGeom prst="roundRect">
            <a:avLst>
              <a:gd name="adj" fmla="val 92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작성자가 생각하는 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D6B6E47-6C2B-4EF4-982A-5A0BF5AB64E8}"/>
              </a:ext>
            </a:extLst>
          </p:cNvPr>
          <p:cNvSpPr/>
          <p:nvPr/>
        </p:nvSpPr>
        <p:spPr>
          <a:xfrm>
            <a:off x="8035552" y="847409"/>
            <a:ext cx="3670673" cy="3546792"/>
          </a:xfrm>
          <a:prstGeom prst="roundRect">
            <a:avLst>
              <a:gd name="adj" fmla="val 760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&lt;High</a:t>
            </a:r>
            <a:r>
              <a:rPr lang="ko-KR" altLang="en-US" sz="1400" b="1" dirty="0">
                <a:solidFill>
                  <a:schemeClr val="tx1"/>
                </a:solidFill>
              </a:rPr>
              <a:t> 에서 </a:t>
            </a:r>
            <a:r>
              <a:rPr lang="en-US" altLang="ko-KR" sz="1400" b="1" dirty="0">
                <a:solidFill>
                  <a:schemeClr val="tx1"/>
                </a:solidFill>
              </a:rPr>
              <a:t>Low </a:t>
            </a:r>
            <a:r>
              <a:rPr lang="ko-KR" altLang="en-US" sz="1400" b="1" dirty="0">
                <a:solidFill>
                  <a:schemeClr val="tx1"/>
                </a:solidFill>
              </a:rPr>
              <a:t>로 변경된 이유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 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 err="1">
                <a:solidFill>
                  <a:schemeClr val="tx1"/>
                </a:solidFill>
              </a:rPr>
              <a:t>ㅇㅇㅇㅇ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tx1"/>
                </a:solidFill>
              </a:rPr>
              <a:t>모달리스</a:t>
            </a:r>
            <a:r>
              <a:rPr lang="ko-KR" altLang="en-US" sz="1200" b="1" dirty="0">
                <a:solidFill>
                  <a:schemeClr val="tx1"/>
                </a:solidFill>
              </a:rPr>
              <a:t> 형식 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</a:p>
          <a:p>
            <a:pPr marL="546100" lvl="1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</a:rPr>
              <a:t>모달이란</a:t>
            </a:r>
            <a:r>
              <a:rPr lang="ko-KR" altLang="en-US" sz="1000" dirty="0">
                <a:solidFill>
                  <a:schemeClr val="tx1"/>
                </a:solidFill>
              </a:rPr>
              <a:t> 윈도우 프로그래밍에서 사용하는 방식으로 새로운 창을 생성하면 이전 창의 제어권을 잃는 것을 의미한다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marL="546100" lvl="1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/>
                </a:solidFill>
              </a:rPr>
              <a:t>모달리스란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모달</a:t>
            </a:r>
            <a:r>
              <a:rPr lang="ko-KR" altLang="en-US" sz="1000" dirty="0">
                <a:solidFill>
                  <a:schemeClr val="tx1"/>
                </a:solidFill>
              </a:rPr>
              <a:t> 방식과 반대로 새로운 창을 만들어도 제어권을 잃지 않는 것을 의미한다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marL="546100" lvl="1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요소로 설명하는 </a:t>
            </a:r>
            <a:r>
              <a:rPr lang="ko-KR" altLang="en-US" sz="1000" dirty="0" err="1">
                <a:solidFill>
                  <a:schemeClr val="tx1"/>
                </a:solidFill>
              </a:rPr>
              <a:t>모달리스의</a:t>
            </a:r>
            <a:r>
              <a:rPr lang="ko-KR" altLang="en-US" sz="1000" dirty="0">
                <a:solidFill>
                  <a:schemeClr val="tx1"/>
                </a:solidFill>
              </a:rPr>
              <a:t> 의미는 던전에서 할 수 있는 행동들을 마을이나 상점에서도 사용할 수 있어야 한다는 것을 의미한다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446C36A-BBE6-4615-82F5-C7216827EF73}"/>
              </a:ext>
            </a:extLst>
          </p:cNvPr>
          <p:cNvSpPr/>
          <p:nvPr/>
        </p:nvSpPr>
        <p:spPr>
          <a:xfrm>
            <a:off x="485775" y="4515635"/>
            <a:ext cx="11220450" cy="2137895"/>
          </a:xfrm>
          <a:prstGeom prst="roundRect">
            <a:avLst>
              <a:gd name="adj" fmla="val 155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&lt;2008</a:t>
            </a:r>
            <a:r>
              <a:rPr lang="ko-KR" altLang="en-US" sz="1000" dirty="0">
                <a:solidFill>
                  <a:schemeClr val="tx1"/>
                </a:solidFill>
              </a:rPr>
              <a:t>년 </a:t>
            </a:r>
            <a:r>
              <a:rPr lang="ko-KR" altLang="en-US" sz="1000" dirty="0" err="1">
                <a:solidFill>
                  <a:schemeClr val="tx1"/>
                </a:solidFill>
              </a:rPr>
              <a:t>컴퍼런스</a:t>
            </a:r>
            <a:r>
              <a:rPr lang="ko-KR" altLang="en-US" sz="1000" dirty="0">
                <a:solidFill>
                  <a:schemeClr val="tx1"/>
                </a:solidFill>
              </a:rPr>
              <a:t> 내용을 수정한 이유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-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DB8F72-A7C5-48EC-9CC7-793A65C0C61B}"/>
              </a:ext>
            </a:extLst>
          </p:cNvPr>
          <p:cNvGrpSpPr/>
          <p:nvPr/>
        </p:nvGrpSpPr>
        <p:grpSpPr>
          <a:xfrm>
            <a:off x="722836" y="1416776"/>
            <a:ext cx="6957668" cy="1666877"/>
            <a:chOff x="344403" y="7082231"/>
            <a:chExt cx="6957668" cy="1666877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6BAD36D-DC01-48DE-AA5B-1C941BB8B4CA}"/>
                </a:ext>
              </a:extLst>
            </p:cNvPr>
            <p:cNvSpPr/>
            <p:nvPr/>
          </p:nvSpPr>
          <p:spPr>
            <a:xfrm>
              <a:off x="3920340" y="7082231"/>
              <a:ext cx="3381731" cy="528927"/>
            </a:xfrm>
            <a:prstGeom prst="rect">
              <a:avLst/>
            </a:prstGeom>
            <a:solidFill>
              <a:srgbClr val="A9D18E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Low-</a:t>
              </a:r>
              <a:r>
                <a:rPr lang="en-US" altLang="ko-KR" sz="1400" b="1" dirty="0" err="1">
                  <a:solidFill>
                    <a:schemeClr val="tx1"/>
                  </a:solidFill>
                </a:rPr>
                <a:t>val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5ACA20-9F72-491D-B78A-F7F7910DAC45}"/>
                </a:ext>
              </a:extLst>
            </p:cNvPr>
            <p:cNvSpPr/>
            <p:nvPr/>
          </p:nvSpPr>
          <p:spPr>
            <a:xfrm>
              <a:off x="344403" y="7082231"/>
              <a:ext cx="3381731" cy="14204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High-</a:t>
              </a:r>
              <a:r>
                <a:rPr lang="en-US" altLang="ko-KR" sz="1400" b="1" dirty="0" err="1">
                  <a:solidFill>
                    <a:schemeClr val="bg1"/>
                  </a:solidFill>
                </a:rPr>
                <a:t>val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BBF90A3-BAC7-4D5B-9067-187A1C6575B2}"/>
                </a:ext>
              </a:extLst>
            </p:cNvPr>
            <p:cNvSpPr/>
            <p:nvPr/>
          </p:nvSpPr>
          <p:spPr>
            <a:xfrm>
              <a:off x="538818" y="7482515"/>
              <a:ext cx="1465543" cy="37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랜덤 생성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4BA8D6-2DFA-4C1F-A48B-C7BAADC26494}"/>
                </a:ext>
              </a:extLst>
            </p:cNvPr>
            <p:cNvSpPr/>
            <p:nvPr/>
          </p:nvSpPr>
          <p:spPr>
            <a:xfrm>
              <a:off x="538818" y="7945169"/>
              <a:ext cx="1465543" cy="37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영원한 죽음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668AC1B-4EE4-4DF4-B4D7-84C1AE833CEA}"/>
                </a:ext>
              </a:extLst>
            </p:cNvPr>
            <p:cNvSpPr/>
            <p:nvPr/>
          </p:nvSpPr>
          <p:spPr>
            <a:xfrm>
              <a:off x="2100918" y="7945169"/>
              <a:ext cx="1465543" cy="37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</a:rPr>
                <a:t>자원관리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19C553E-9807-498E-886C-A8CD8C82BC79}"/>
                </a:ext>
              </a:extLst>
            </p:cNvPr>
            <p:cNvSpPr/>
            <p:nvPr/>
          </p:nvSpPr>
          <p:spPr>
            <a:xfrm>
              <a:off x="2100918" y="7483722"/>
              <a:ext cx="1465543" cy="37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식별 요소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BE770155-2974-4DC2-B9EF-04EAB6230256}"/>
                </a:ext>
              </a:extLst>
            </p:cNvPr>
            <p:cNvCxnSpPr>
              <a:cxnSpLocks/>
              <a:stCxn id="4" idx="2"/>
              <a:endCxn id="17" idx="1"/>
            </p:cNvCxnSpPr>
            <p:nvPr/>
          </p:nvCxnSpPr>
          <p:spPr>
            <a:xfrm rot="16200000" flipH="1">
              <a:off x="2106332" y="8431586"/>
              <a:ext cx="123348" cy="265475"/>
            </a:xfrm>
            <a:prstGeom prst="bentConnector2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92C623-5934-4600-B8B8-086D9A91BB10}"/>
                </a:ext>
              </a:extLst>
            </p:cNvPr>
            <p:cNvSpPr txBox="1"/>
            <p:nvPr/>
          </p:nvSpPr>
          <p:spPr>
            <a:xfrm>
              <a:off x="2300744" y="8502887"/>
              <a:ext cx="1425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이후 추가 설명할 요소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C8D9D5-8F65-42E7-A9FA-64091B83BC8C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4F0C34-AF03-43E3-82D8-2396B1BA551E}"/>
              </a:ext>
            </a:extLst>
          </p:cNvPr>
          <p:cNvSpPr/>
          <p:nvPr/>
        </p:nvSpPr>
        <p:spPr>
          <a:xfrm>
            <a:off x="11706225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C72246-C272-4076-A0E2-9D3EBDDD0AD8}"/>
              </a:ext>
            </a:extLst>
          </p:cNvPr>
          <p:cNvSpPr/>
          <p:nvPr/>
        </p:nvSpPr>
        <p:spPr>
          <a:xfrm>
            <a:off x="5444613" y="642938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2AC99B-3708-455E-BEC0-87B13094C074}"/>
              </a:ext>
            </a:extLst>
          </p:cNvPr>
          <p:cNvSpPr/>
          <p:nvPr/>
        </p:nvSpPr>
        <p:spPr>
          <a:xfrm>
            <a:off x="7917565" y="153168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3816D1-D86A-45BC-A104-ED1086929511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06CEF4-D75D-403E-B720-7952239A9B82}"/>
              </a:ext>
            </a:extLst>
          </p:cNvPr>
          <p:cNvSpPr/>
          <p:nvPr/>
        </p:nvSpPr>
        <p:spPr>
          <a:xfrm>
            <a:off x="5812153" y="4397648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8AADE6-1EC2-4B80-94D3-96273B999613}"/>
              </a:ext>
            </a:extLst>
          </p:cNvPr>
          <p:cNvSpPr/>
          <p:nvPr/>
        </p:nvSpPr>
        <p:spPr>
          <a:xfrm>
            <a:off x="7815860" y="642938"/>
            <a:ext cx="284162" cy="284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B21BD-2773-4435-BA54-B1843A2A24B3}"/>
              </a:ext>
            </a:extLst>
          </p:cNvPr>
          <p:cNvSpPr txBox="1"/>
          <p:nvPr/>
        </p:nvSpPr>
        <p:spPr>
          <a:xfrm>
            <a:off x="485775" y="3562250"/>
            <a:ext cx="3845316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위 요소들이 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인지 아닌지 구분하는 요소라 사용됨</a:t>
            </a:r>
            <a:endParaRPr lang="en-US" altLang="ko-KR" sz="1000" dirty="0"/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이후 내용에 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라이크와</a:t>
            </a:r>
            <a:r>
              <a:rPr lang="ko-KR" altLang="en-US" sz="1000" dirty="0"/>
              <a:t> 로그</a:t>
            </a:r>
            <a:r>
              <a:rPr lang="en-US" altLang="ko-KR" sz="1000" dirty="0"/>
              <a:t>-</a:t>
            </a:r>
            <a:r>
              <a:rPr lang="ko-KR" altLang="en-US" sz="1000" dirty="0"/>
              <a:t>라이트를 비교하며 설명할 예정</a:t>
            </a:r>
          </a:p>
        </p:txBody>
      </p:sp>
    </p:spTree>
    <p:extLst>
      <p:ext uri="{BB962C8B-B14F-4D97-AF65-F5344CB8AC3E}">
        <p14:creationId xmlns:p14="http://schemas.microsoft.com/office/powerpoint/2010/main" val="16676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8193893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라이크의</a:t>
                      </a:r>
                      <a:r>
                        <a:rPr lang="ko-KR" altLang="en-US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ko-KR" altLang="en-US" sz="1600" b="1" dirty="0"/>
                        <a:t> 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다르게 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14487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 PC RPG</a:t>
            </a:r>
            <a:r>
              <a:rPr lang="ko-KR" altLang="en-US" sz="1400" b="1" dirty="0">
                <a:solidFill>
                  <a:srgbClr val="7030A0"/>
                </a:solidFill>
              </a:rPr>
              <a:t> 게임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ADOM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1BE7AD-F444-41FF-A1A0-9106006F632A}"/>
              </a:ext>
            </a:extLst>
          </p:cNvPr>
          <p:cNvGrpSpPr/>
          <p:nvPr/>
        </p:nvGrpSpPr>
        <p:grpSpPr>
          <a:xfrm>
            <a:off x="464402" y="821780"/>
            <a:ext cx="11235071" cy="2166902"/>
            <a:chOff x="464402" y="2803017"/>
            <a:chExt cx="11235071" cy="2166902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51E251B-056B-43F2-8920-FEFF285E7894}"/>
                </a:ext>
              </a:extLst>
            </p:cNvPr>
            <p:cNvSpPr/>
            <p:nvPr/>
          </p:nvSpPr>
          <p:spPr>
            <a:xfrm>
              <a:off x="464402" y="2803017"/>
              <a:ext cx="11235071" cy="2166902"/>
            </a:xfrm>
            <a:prstGeom prst="roundRect">
              <a:avLst>
                <a:gd name="adj" fmla="val 9282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BBC21-1B35-4790-8ADA-47CEE1AC1AD2}"/>
                </a:ext>
              </a:extLst>
            </p:cNvPr>
            <p:cNvSpPr txBox="1"/>
            <p:nvPr/>
          </p:nvSpPr>
          <p:spPr>
            <a:xfrm>
              <a:off x="3192666" y="4684251"/>
              <a:ext cx="900026" cy="27241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(Rogue)</a:t>
              </a:r>
              <a:endParaRPr lang="ko-KR" altLang="en-US" sz="1000" dirty="0"/>
            </a:p>
          </p:txBody>
        </p:sp>
        <p:pic>
          <p:nvPicPr>
            <p:cNvPr id="19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A5FE4DFD-E82F-4EA3-9CBD-43A501C7E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7"/>
            <a:stretch/>
          </p:blipFill>
          <p:spPr bwMode="auto">
            <a:xfrm>
              <a:off x="597905" y="2896984"/>
              <a:ext cx="3494787" cy="1787267"/>
            </a:xfrm>
            <a:prstGeom prst="roundRect">
              <a:avLst>
                <a:gd name="adj" fmla="val 1474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엔터더 건전에 대한 이미지 검색결과">
              <a:extLst>
                <a:ext uri="{FF2B5EF4-FFF2-40B4-BE49-F238E27FC236}">
                  <a16:creationId xmlns:a16="http://schemas.microsoft.com/office/drawing/2014/main" id="{08F3BC57-6C0E-4CAB-B219-CF8A7BA15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134" y="2901821"/>
              <a:ext cx="3160992" cy="1778057"/>
            </a:xfrm>
            <a:prstGeom prst="roundRect">
              <a:avLst>
                <a:gd name="adj" fmla="val 1151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 descr="건물, 앉아있는, 거리, 벽돌이(가) 표시된 사진&#10;&#10;자동 생성된 설명">
              <a:extLst>
                <a:ext uri="{FF2B5EF4-FFF2-40B4-BE49-F238E27FC236}">
                  <a16:creationId xmlns:a16="http://schemas.microsoft.com/office/drawing/2014/main" id="{4CA3252C-B57D-4061-8016-DE193F3E3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417" y="2902326"/>
              <a:ext cx="3160993" cy="1778059"/>
            </a:xfrm>
            <a:prstGeom prst="roundRect">
              <a:avLst>
                <a:gd name="adj" fmla="val 9230"/>
              </a:avLst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0FA457-789A-42CC-BFE6-6D8176024086}"/>
                </a:ext>
              </a:extLst>
            </p:cNvPr>
            <p:cNvSpPr txBox="1"/>
            <p:nvPr/>
          </p:nvSpPr>
          <p:spPr>
            <a:xfrm>
              <a:off x="10470311" y="4684251"/>
              <a:ext cx="10118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ko-KR" altLang="en-US" sz="1000" dirty="0" err="1"/>
                <a:t>엔터</a:t>
              </a:r>
              <a:r>
                <a:rPr lang="ko-KR" altLang="en-US" sz="1000" dirty="0"/>
                <a:t> 더 건전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663D62-04E1-476E-87C0-285253688CEB}"/>
                </a:ext>
              </a:extLst>
            </p:cNvPr>
            <p:cNvSpPr txBox="1"/>
            <p:nvPr/>
          </p:nvSpPr>
          <p:spPr>
            <a:xfrm>
              <a:off x="6961543" y="4684251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ko-KR" altLang="en-US" sz="1000" dirty="0" err="1"/>
                <a:t>던그리드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9931" y="2805302"/>
            <a:ext cx="5552444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159627" y="2805302"/>
            <a:ext cx="5546598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0603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게임들과 차별화 되는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만의 특징 요소들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9931" y="850632"/>
            <a:ext cx="11226293" cy="1839438"/>
          </a:xfrm>
          <a:prstGeom prst="roundRect">
            <a:avLst>
              <a:gd name="adj" fmla="val 178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베를린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컴퍼런스에서</a:t>
            </a:r>
            <a:r>
              <a:rPr lang="ko-KR" altLang="en-US" sz="1200" dirty="0">
                <a:solidFill>
                  <a:schemeClr val="tx1"/>
                </a:solidFill>
              </a:rPr>
              <a:t>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</a:t>
            </a:r>
            <a:r>
              <a:rPr lang="ko-KR" altLang="en-US" sz="1400" b="1" dirty="0">
                <a:solidFill>
                  <a:srgbClr val="7030A0"/>
                </a:solidFill>
              </a:rPr>
              <a:t>요소들을 가치별로 나눠 </a:t>
            </a:r>
            <a:r>
              <a:rPr lang="ko-KR" altLang="en-US" sz="1200" dirty="0">
                <a:solidFill>
                  <a:schemeClr val="tx1"/>
                </a:solidFill>
              </a:rPr>
              <a:t>발표했다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7030A0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란 새로운 장르로서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단지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로그와 비슷한 것</a:t>
            </a:r>
            <a:r>
              <a:rPr lang="en-US" altLang="ko-KR" sz="1400" b="1" dirty="0">
                <a:solidFill>
                  <a:srgbClr val="7030A0"/>
                </a:solidFill>
              </a:rPr>
              <a:t>‘ </a:t>
            </a:r>
            <a:r>
              <a:rPr lang="ko-KR" altLang="en-US" sz="14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ADOM, </a:t>
            </a:r>
            <a:r>
              <a:rPr lang="en-US" altLang="ko-KR" sz="1200" dirty="0" err="1">
                <a:solidFill>
                  <a:schemeClr val="tx1"/>
                </a:solidFill>
              </a:rPr>
              <a:t>Angband</a:t>
            </a:r>
            <a:r>
              <a:rPr lang="en-US" altLang="ko-KR" sz="1200" dirty="0">
                <a:solidFill>
                  <a:schemeClr val="tx1"/>
                </a:solidFill>
              </a:rPr>
              <a:t>, Crawl, 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, Rouge</a:t>
            </a:r>
            <a:r>
              <a:rPr lang="ko-KR" altLang="en-US" sz="1200" dirty="0">
                <a:solidFill>
                  <a:schemeClr val="tx1"/>
                </a:solidFill>
              </a:rPr>
              <a:t>을 예로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아래 요소들을 </a:t>
            </a:r>
            <a:r>
              <a:rPr lang="ko-KR" altLang="en-US" sz="1400" b="1" dirty="0">
                <a:solidFill>
                  <a:srgbClr val="7030A0"/>
                </a:solidFill>
              </a:rPr>
              <a:t>로그 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게임인지 결정하는 데 사용</a:t>
            </a:r>
            <a:r>
              <a:rPr lang="ko-KR" altLang="en-US" sz="1200" dirty="0">
                <a:solidFill>
                  <a:schemeClr val="tx1"/>
                </a:solidFill>
              </a:rPr>
              <a:t>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820961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Low-Value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A00752-D36B-4F46-A201-C45C281F31DB}"/>
              </a:ext>
            </a:extLst>
          </p:cNvPr>
          <p:cNvSpPr/>
          <p:nvPr/>
        </p:nvSpPr>
        <p:spPr>
          <a:xfrm>
            <a:off x="479931" y="4995590"/>
            <a:ext cx="11229563" cy="1657940"/>
          </a:xfrm>
          <a:prstGeom prst="roundRect">
            <a:avLst>
              <a:gd name="adj" fmla="val 209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요소가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필수 요소는 아니다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몇가지 요소는 개발과정에서 빠질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몇 가지 요소를 갖고 있다고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라고 말할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4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C2A28-EEDE-4502-B162-28566BDB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1D5A5-D764-46BA-BE28-3898961C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52" y="2958902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868BC3F-853F-4C81-B04A-105FDD0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69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E08188D-4AFD-41DB-9816-FC1D2CAC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41" y="3822457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0D70D-7446-435F-9BEA-D17806991791}"/>
              </a:ext>
            </a:extLst>
          </p:cNvPr>
          <p:cNvSpPr/>
          <p:nvPr/>
        </p:nvSpPr>
        <p:spPr>
          <a:xfrm>
            <a:off x="2679867" y="2818774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High-Value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D297B8-A014-499F-914E-D8B450236611}"/>
              </a:ext>
            </a:extLst>
          </p:cNvPr>
          <p:cNvSpPr/>
          <p:nvPr/>
        </p:nvSpPr>
        <p:spPr>
          <a:xfrm>
            <a:off x="8382261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이외에도 다른 게임에서 사용하고 있는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개발환경에 따라 추가되기도 하고 빠지기도 하는 것들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 하드코어 모드에서 영원한 죽음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기존 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시스템을 기반으로 추가된 컨텐츠이다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포인트를 활용해 재시도가 가능했던 기존과 달리 사망하면 캐릭터가 삭제되는 시스템이다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유저들 사이에서도 의견이 분분하다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사망의 페널티가 큰 점이 게임의 몰입을 올려준다고 하는 유저도 있는 반면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페널티에 대한 거부감으로 게임을 떠나는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하드코어에 호평을 한 유저의 경우 기존 게임과 다른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페널티가 큰 만큼 반작용으로 오는 큰 성취감에 빠지게 되었다고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디아블로 홈페이지에서 하드코어에 대해 유저들 끼리 토론하는 공간이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플레이어에게 임의의 세이브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로드를 허용하지 않는다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좋지 않은 행동 결과가 나왔다고 이전 세이브를 불러와 재시도 하는 것이 불가능하다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죽으면 당시 캐릭터의 성장치와 아이템을 모두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플레이어의 </a:t>
            </a:r>
            <a:r>
              <a:rPr lang="ko-KR" altLang="en-US" sz="1400" b="1" dirty="0">
                <a:solidFill>
                  <a:srgbClr val="7030A0"/>
                </a:solidFill>
              </a:rPr>
              <a:t>결정을 되돌릴 수 없고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사망의 페널티가 커서</a:t>
            </a:r>
            <a:r>
              <a:rPr lang="en-US" altLang="ko-KR" sz="1400" b="1" dirty="0">
                <a:solidFill>
                  <a:srgbClr val="7030A0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유저에게 긴장감과 선택의 필요성을 부여</a:t>
            </a:r>
            <a:r>
              <a:rPr lang="ko-KR" altLang="en-US" sz="1200" dirty="0">
                <a:solidFill>
                  <a:schemeClr val="tx1"/>
                </a:solidFill>
              </a:rPr>
              <a:t>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10" descr="관련 이미지">
            <a:hlinkClick r:id="rId3"/>
            <a:extLst>
              <a:ext uri="{FF2B5EF4-FFF2-40B4-BE49-F238E27FC236}">
                <a16:creationId xmlns:a16="http://schemas.microsoft.com/office/drawing/2014/main" id="{675AEE60-B9DB-41A6-9C25-788FF037E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05" y="4099461"/>
            <a:ext cx="2059073" cy="21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6AEC3-63E5-4E76-99ED-7062FF17C358}"/>
              </a:ext>
            </a:extLst>
          </p:cNvPr>
          <p:cNvSpPr txBox="1"/>
          <p:nvPr/>
        </p:nvSpPr>
        <p:spPr>
          <a:xfrm>
            <a:off x="1122131" y="6384956"/>
            <a:ext cx="2483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이미지를 클릭하시면 링크로 이동합니다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디아블로의 랜덤 생성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고정된 맵 형태에 지형이 랜덤으로 배치되는 방식이다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구조물의 리소스를 미리 만들어 두고 랜덤 배치될 영역을 설정해 랜덤 배치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동일한 이름의 던전이지만 유저는 매 플레이 마다 새로운 환경을 맞이 할 수 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디아블로의 경우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랜덤 생성과 영원한 죽음의 시너지를 확인할 수 있는 좋은 예시가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던전 구조와 아이템</a:t>
            </a:r>
            <a:r>
              <a:rPr lang="en-US" altLang="ko-KR" sz="1400" b="1" dirty="0">
                <a:solidFill>
                  <a:srgbClr val="7030A0"/>
                </a:solidFill>
              </a:rPr>
              <a:t>, NPC</a:t>
            </a:r>
            <a:r>
              <a:rPr lang="ko-KR" altLang="en-US" sz="1400" b="1" dirty="0">
                <a:solidFill>
                  <a:srgbClr val="7030A0"/>
                </a:solidFill>
              </a:rPr>
              <a:t>등의 배치가 랜덤</a:t>
            </a:r>
            <a:r>
              <a:rPr lang="ko-KR" altLang="en-US" sz="1200" dirty="0">
                <a:solidFill>
                  <a:schemeClr val="tx1"/>
                </a:solidFill>
              </a:rPr>
              <a:t>하게 이루어진다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함께 시너지를 발휘한다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대부분의 게임은 죽음 이후 플레이했던 던전을 반복적으로 플레이하게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생성되는 던전과 기타 요소들 덕분에 반복 플레이가 지루하게 느껴지는 것을 방지할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 플레이에 큰 영향을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극단적인 예로 운이 너무 잘 따라줘 쉽게 클리어 할 수 도 있으며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너무 없어 얼마 가지 못하고 죽는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AB4681-30BB-4EBA-994C-F342541D3CB7}"/>
              </a:ext>
            </a:extLst>
          </p:cNvPr>
          <p:cNvGrpSpPr/>
          <p:nvPr/>
        </p:nvGrpSpPr>
        <p:grpSpPr>
          <a:xfrm>
            <a:off x="589772" y="4288795"/>
            <a:ext cx="3533668" cy="1419125"/>
            <a:chOff x="589772" y="4156175"/>
            <a:chExt cx="3130985" cy="1257407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416B312E-E3EF-437A-A0AF-DB62BBD2E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72" y="4162020"/>
              <a:ext cx="1020295" cy="1251562"/>
            </a:xfrm>
            <a:prstGeom prst="roundRect">
              <a:avLst>
                <a:gd name="adj" fmla="val 1249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0E4C4496-D6CF-48D1-8693-1B0F6540DC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/>
            <a:stretch/>
          </p:blipFill>
          <p:spPr bwMode="auto">
            <a:xfrm>
              <a:off x="1672904" y="4156175"/>
              <a:ext cx="2047853" cy="1251562"/>
            </a:xfrm>
            <a:prstGeom prst="roundRect">
              <a:avLst>
                <a:gd name="adj" fmla="val 114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63DB94-9C6F-48EC-9DFD-2751526D179D}"/>
              </a:ext>
            </a:extLst>
          </p:cNvPr>
          <p:cNvSpPr txBox="1"/>
          <p:nvPr/>
        </p:nvSpPr>
        <p:spPr>
          <a:xfrm>
            <a:off x="589772" y="6050238"/>
            <a:ext cx="3130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흰색 영역이 구조물이 랜덤으로 배치될 영역</a:t>
            </a:r>
          </a:p>
        </p:txBody>
      </p:sp>
    </p:spTree>
    <p:extLst>
      <p:ext uri="{BB962C8B-B14F-4D97-AF65-F5344CB8AC3E}">
        <p14:creationId xmlns:p14="http://schemas.microsoft.com/office/powerpoint/2010/main" val="173513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메이플 스토리의 식별 요소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던전의 몬스터를 처치하면 소량의 재화와 아이템을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아이템에는 잠재옵션이라는 것이 설정되기도 하는데 유저가 직접 아이템을 확인하기 전까지 정보를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잠재 옵션도 유저마다 선호하는 능력치가 다르며 그것은 캐릭터의 성능과 직결되는 요소이기 때문에 최종 등급의 아이템을 획득하더라도 옵션이 마음에 들지 않으면 가차없이 삭제하는 플레이를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아이템의 경우 처음 획득 시 효과나 능력치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</a:rPr>
              <a:t>소모성 아이템의 경우 종류 까지</a:t>
            </a:r>
            <a:r>
              <a:rPr lang="en-US" altLang="ko-KR" sz="1400" b="1" dirty="0">
                <a:solidFill>
                  <a:srgbClr val="7030A0"/>
                </a:solidFill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</a:rPr>
              <a:t>감춰져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감별하거나 효과를 직접 발동하기 전까지 절대로 아이템의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해당 요소를 아이템에만 국한 되어 사용되는 것은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몬스터의 행동 패턴을 직접 경험하지 않으면 알 수 없는 것 또한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진행하지 않은 방에 대한 정보를 유저에게 주지 않는 것도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요소는 활용하기 나름이며 이후 자원관리와 시너지를 발휘해 탐험 욕구를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EF474-DA02-4A48-8B27-4FE8D68F8B2F}"/>
              </a:ext>
            </a:extLst>
          </p:cNvPr>
          <p:cNvGrpSpPr/>
          <p:nvPr/>
        </p:nvGrpSpPr>
        <p:grpSpPr>
          <a:xfrm>
            <a:off x="676569" y="4327094"/>
            <a:ext cx="3344926" cy="2196379"/>
            <a:chOff x="676568" y="3961284"/>
            <a:chExt cx="5004531" cy="3286125"/>
          </a:xfrm>
        </p:grpSpPr>
        <p:pic>
          <p:nvPicPr>
            <p:cNvPr id="26" name="Picture 2" descr="관련 이미지">
              <a:extLst>
                <a:ext uri="{FF2B5EF4-FFF2-40B4-BE49-F238E27FC236}">
                  <a16:creationId xmlns:a16="http://schemas.microsoft.com/office/drawing/2014/main" id="{D07725AC-96A5-45AA-8A8E-8C169EA01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68" y="3961284"/>
              <a:ext cx="2393320" cy="3286125"/>
            </a:xfrm>
            <a:prstGeom prst="roundRect">
              <a:avLst>
                <a:gd name="adj" fmla="val 100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관련 이미지">
              <a:extLst>
                <a:ext uri="{FF2B5EF4-FFF2-40B4-BE49-F238E27FC236}">
                  <a16:creationId xmlns:a16="http://schemas.microsoft.com/office/drawing/2014/main" id="{C2C06E7E-A11C-4B28-B7A4-D954D803F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024" y="3961284"/>
              <a:ext cx="2505075" cy="3286125"/>
            </a:xfrm>
            <a:prstGeom prst="roundRect">
              <a:avLst>
                <a:gd name="adj" fmla="val 81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3029A2-707F-41FC-9B94-C8F5235F1C93}"/>
              </a:ext>
            </a:extLst>
          </p:cNvPr>
          <p:cNvSpPr/>
          <p:nvPr/>
        </p:nvSpPr>
        <p:spPr>
          <a:xfrm>
            <a:off x="981869" y="5800030"/>
            <a:ext cx="1259149" cy="3974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4E5C2-5448-4F89-99C9-5210A27F1AD4}"/>
              </a:ext>
            </a:extLst>
          </p:cNvPr>
          <p:cNvSpPr/>
          <p:nvPr/>
        </p:nvSpPr>
        <p:spPr>
          <a:xfrm>
            <a:off x="2808514" y="5749573"/>
            <a:ext cx="1184438" cy="62515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돈 </a:t>
            </a:r>
            <a:r>
              <a:rPr lang="ko-KR" altLang="en-US" sz="1600" b="1" dirty="0" err="1">
                <a:solidFill>
                  <a:schemeClr val="tx1"/>
                </a:solidFill>
              </a:rPr>
              <a:t>스타브</a:t>
            </a:r>
            <a:r>
              <a:rPr lang="en-US" altLang="ko-KR" sz="1600" b="1" dirty="0">
                <a:solidFill>
                  <a:schemeClr val="tx1"/>
                </a:solidFill>
              </a:rPr>
              <a:t>(’</a:t>
            </a:r>
            <a:r>
              <a:rPr lang="ko-KR" altLang="en-US" sz="1600" b="1" dirty="0" err="1">
                <a:solidFill>
                  <a:schemeClr val="tx1"/>
                </a:solidFill>
              </a:rPr>
              <a:t>굶지마</a:t>
            </a:r>
            <a:r>
              <a:rPr lang="en-US" altLang="ko-KR" sz="1600" b="1" dirty="0">
                <a:solidFill>
                  <a:schemeClr val="tx1"/>
                </a:solidFill>
              </a:rPr>
              <a:t>‘)</a:t>
            </a:r>
            <a:r>
              <a:rPr lang="ko-KR" altLang="en-US" sz="1600" b="1" dirty="0">
                <a:solidFill>
                  <a:schemeClr val="tx1"/>
                </a:solidFill>
              </a:rPr>
              <a:t>의 자원 관리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게임의 이름 </a:t>
            </a:r>
            <a:r>
              <a:rPr lang="ko-KR" altLang="en-US" sz="1200" dirty="0" err="1">
                <a:solidFill>
                  <a:schemeClr val="tx1"/>
                </a:solidFill>
              </a:rPr>
              <a:t>처럼</a:t>
            </a:r>
            <a:r>
              <a:rPr lang="ko-KR" altLang="en-US" sz="1200" dirty="0">
                <a:solidFill>
                  <a:schemeClr val="tx1"/>
                </a:solidFill>
              </a:rPr>
              <a:t> 캐릭터의 상태를 관리하며 생존해야 하는 게임이다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공복도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정신력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의 상태들은 시간이 지나며 점차 감소하게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캐릭터의 주위 환경에서 식량을 채집해 허기를 달래야 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불을 피워 어두운 밤에 공격하는 몬스터 들로 체력을 보호해야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좋지 않은 식량을 섭취했을 때 정신력이 감소하며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각각의 상태들이 일정량 이하로 내려가게 되면 캐릭터가 사망하게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에 만복도 개념이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일정 시간동안 식사하지 않으면 데미지를 받아 결국 죽게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던전의 한 곳에 머물러 레벨을 올리는 행위를 방지한다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주기적으로 식량을 충당하기 위해 끊임없이 탐험하며 이동해야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다른 게임에서는 만복도의 개념을 다양하게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대표적으로 관리해야 하는 자원으로 체력과 자원이 있으며 무기 내구도 또한 관리해야 하는 자원에 속한다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요소와 함께 시너지를 발휘해 새로운 방을 탐험하는 것으로 좋은 효과를 얻을 것이라는 기대심을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5847AED-6085-4BE8-8DD4-EAB80620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7" t="17963" r="25105" b="23889"/>
          <a:stretch/>
        </p:blipFill>
        <p:spPr>
          <a:xfrm>
            <a:off x="648997" y="4392724"/>
            <a:ext cx="3429639" cy="1847214"/>
          </a:xfrm>
          <a:prstGeom prst="roundRect">
            <a:avLst>
              <a:gd name="adj" fmla="val 10606"/>
            </a:avLst>
          </a:prstGeom>
        </p:spPr>
      </p:pic>
    </p:spTree>
    <p:extLst>
      <p:ext uri="{BB962C8B-B14F-4D97-AF65-F5344CB8AC3E}">
        <p14:creationId xmlns:p14="http://schemas.microsoft.com/office/powerpoint/2010/main" val="183903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10109</TotalTime>
  <Words>3980</Words>
  <Application>Microsoft Office PowerPoint</Application>
  <PresentationFormat>와이드스크린</PresentationFormat>
  <Paragraphs>445</Paragraphs>
  <Slides>26</Slides>
  <Notes>21</Notes>
  <HiddenSlides>9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 장르에 대하여</vt:lpstr>
      <vt:lpstr>문서에서 들어가기 전</vt:lpstr>
      <vt:lpstr>로그-라이크 란?</vt:lpstr>
      <vt:lpstr>로그-라이크의 특징</vt:lpstr>
      <vt:lpstr>로그-라이크의 특징</vt:lpstr>
      <vt:lpstr>로그-라이크의 특징</vt:lpstr>
      <vt:lpstr>로그-라이크의 특징</vt:lpstr>
      <vt:lpstr>로그-라이크의 특징</vt:lpstr>
      <vt:lpstr>중간 정리</vt:lpstr>
      <vt:lpstr>로그-라이크 요소를 활용한 게임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로그-라이크(ROGUE-Like)를 개발한다면?</vt:lpstr>
      <vt:lpstr>로그-라이크(ROGUE-Like)의 특징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 게임에 빠져들까?</vt:lpstr>
      <vt:lpstr>로그-라이크(ROGUE-Like)의 특징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555</cp:revision>
  <dcterms:created xsi:type="dcterms:W3CDTF">2019-10-07T05:13:37Z</dcterms:created>
  <dcterms:modified xsi:type="dcterms:W3CDTF">2019-12-20T01:23:19Z</dcterms:modified>
</cp:coreProperties>
</file>